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2" r:id="rId2"/>
    <p:sldId id="256" r:id="rId3"/>
    <p:sldId id="291" r:id="rId4"/>
    <p:sldId id="293" r:id="rId5"/>
    <p:sldId id="284" r:id="rId6"/>
    <p:sldId id="285" r:id="rId7"/>
    <p:sldId id="301" r:id="rId8"/>
    <p:sldId id="302" r:id="rId9"/>
    <p:sldId id="298" r:id="rId10"/>
    <p:sldId id="295" r:id="rId11"/>
    <p:sldId id="290" r:id="rId12"/>
    <p:sldId id="299" r:id="rId13"/>
    <p:sldId id="296" r:id="rId14"/>
    <p:sldId id="297" r:id="rId15"/>
    <p:sldId id="300" r:id="rId16"/>
    <p:sldId id="307" r:id="rId17"/>
    <p:sldId id="286" r:id="rId18"/>
    <p:sldId id="287" r:id="rId19"/>
    <p:sldId id="288" r:id="rId20"/>
    <p:sldId id="289" r:id="rId21"/>
    <p:sldId id="305" r:id="rId22"/>
    <p:sldId id="30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02" autoAdjust="0"/>
    <p:restoredTop sz="94660"/>
  </p:normalViewPr>
  <p:slideViewPr>
    <p:cSldViewPr snapToGrid="0">
      <p:cViewPr varScale="1">
        <p:scale>
          <a:sx n="83" d="100"/>
          <a:sy n="83" d="100"/>
        </p:scale>
        <p:origin x="53" y="20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23.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6.png"/><Relationship Id="rId7" Type="http://schemas.openxmlformats.org/officeDocument/2006/relationships/image" Target="../media/image4.png"/><Relationship Id="rId12" Type="http://schemas.openxmlformats.org/officeDocument/2006/relationships/image" Target="../media/image23.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909260F-9735-4DBB-A8CE-4B4EF49DF33C}"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D86AC229-CD17-4AB2-B914-24DED78204C8}">
      <dgm:prSet/>
      <dgm:spPr/>
      <dgm:t>
        <a:bodyPr/>
        <a:lstStyle/>
        <a:p>
          <a:pPr>
            <a:lnSpc>
              <a:spcPct val="100000"/>
            </a:lnSpc>
          </a:pPr>
          <a:r>
            <a:rPr lang="en-GB" b="0" i="0"/>
            <a:t>closure of the whole or part of a business, or relocation to another site;</a:t>
          </a:r>
          <a:endParaRPr lang="en-US"/>
        </a:p>
      </dgm:t>
    </dgm:pt>
    <dgm:pt modelId="{BCD66645-4E67-48B8-9CD5-F820DBB65E24}" type="parTrans" cxnId="{32248CE5-70C9-4EE9-B957-F2E4DA53341E}">
      <dgm:prSet/>
      <dgm:spPr/>
      <dgm:t>
        <a:bodyPr/>
        <a:lstStyle/>
        <a:p>
          <a:endParaRPr lang="en-US"/>
        </a:p>
      </dgm:t>
    </dgm:pt>
    <dgm:pt modelId="{BE44C0A2-5F2E-49A8-B9BA-3662C20B2609}" type="sibTrans" cxnId="{32248CE5-70C9-4EE9-B957-F2E4DA53341E}">
      <dgm:prSet/>
      <dgm:spPr/>
      <dgm:t>
        <a:bodyPr/>
        <a:lstStyle/>
        <a:p>
          <a:pPr>
            <a:lnSpc>
              <a:spcPct val="100000"/>
            </a:lnSpc>
          </a:pPr>
          <a:endParaRPr lang="en-US"/>
        </a:p>
      </dgm:t>
    </dgm:pt>
    <dgm:pt modelId="{9935C72E-7078-43EC-9342-A8EDAA1AC29F}">
      <dgm:prSet/>
      <dgm:spPr/>
      <dgm:t>
        <a:bodyPr/>
        <a:lstStyle/>
        <a:p>
          <a:pPr>
            <a:lnSpc>
              <a:spcPct val="100000"/>
            </a:lnSpc>
          </a:pPr>
          <a:r>
            <a:rPr lang="en-GB" b="0" i="0"/>
            <a:t>introduction of new technology leading to the need for fewer employees;</a:t>
          </a:r>
          <a:endParaRPr lang="en-US"/>
        </a:p>
      </dgm:t>
    </dgm:pt>
    <dgm:pt modelId="{4C343910-724D-4E2B-9FC0-6EE22631534B}" type="parTrans" cxnId="{100507E9-7EBF-41BF-8A9A-8374753F7D72}">
      <dgm:prSet/>
      <dgm:spPr/>
      <dgm:t>
        <a:bodyPr/>
        <a:lstStyle/>
        <a:p>
          <a:endParaRPr lang="en-US"/>
        </a:p>
      </dgm:t>
    </dgm:pt>
    <dgm:pt modelId="{1FA9BFD7-4D7B-48EF-BC05-D6FCAB949F0A}" type="sibTrans" cxnId="{100507E9-7EBF-41BF-8A9A-8374753F7D72}">
      <dgm:prSet/>
      <dgm:spPr/>
      <dgm:t>
        <a:bodyPr/>
        <a:lstStyle/>
        <a:p>
          <a:pPr>
            <a:lnSpc>
              <a:spcPct val="100000"/>
            </a:lnSpc>
          </a:pPr>
          <a:endParaRPr lang="en-US"/>
        </a:p>
      </dgm:t>
    </dgm:pt>
    <dgm:pt modelId="{88218F36-3667-489F-BFF7-0BDF74EC04CD}">
      <dgm:prSet/>
      <dgm:spPr/>
      <dgm:t>
        <a:bodyPr/>
        <a:lstStyle/>
        <a:p>
          <a:pPr>
            <a:lnSpc>
              <a:spcPct val="100000"/>
            </a:lnSpc>
          </a:pPr>
          <a:r>
            <a:rPr lang="en-GB" b="0" i="0"/>
            <a:t>loss of a contract leading to less work; or</a:t>
          </a:r>
          <a:endParaRPr lang="en-US"/>
        </a:p>
      </dgm:t>
    </dgm:pt>
    <dgm:pt modelId="{C93DBF17-229F-4A8E-AC18-069A4143DFDA}" type="parTrans" cxnId="{2640ECDC-3D5E-4B4E-897F-9B51C8F3758B}">
      <dgm:prSet/>
      <dgm:spPr/>
      <dgm:t>
        <a:bodyPr/>
        <a:lstStyle/>
        <a:p>
          <a:endParaRPr lang="en-US"/>
        </a:p>
      </dgm:t>
    </dgm:pt>
    <dgm:pt modelId="{F585EAEE-40F7-431E-B221-967AD39F54E4}" type="sibTrans" cxnId="{2640ECDC-3D5E-4B4E-897F-9B51C8F3758B}">
      <dgm:prSet/>
      <dgm:spPr/>
      <dgm:t>
        <a:bodyPr/>
        <a:lstStyle/>
        <a:p>
          <a:pPr>
            <a:lnSpc>
              <a:spcPct val="100000"/>
            </a:lnSpc>
          </a:pPr>
          <a:endParaRPr lang="en-US"/>
        </a:p>
      </dgm:t>
    </dgm:pt>
    <dgm:pt modelId="{CD45F219-8534-48EC-8224-D2326D1D9B1F}">
      <dgm:prSet/>
      <dgm:spPr/>
      <dgm:t>
        <a:bodyPr/>
        <a:lstStyle/>
        <a:p>
          <a:pPr>
            <a:lnSpc>
              <a:spcPct val="100000"/>
            </a:lnSpc>
          </a:pPr>
          <a:r>
            <a:rPr lang="en-GB" b="0" i="0"/>
            <a:t>merger of two business following a TUPE transfer.</a:t>
          </a:r>
          <a:endParaRPr lang="en-US"/>
        </a:p>
      </dgm:t>
    </dgm:pt>
    <dgm:pt modelId="{F4873AF8-606C-4246-BA4B-A815F1B84890}" type="parTrans" cxnId="{34042D77-3BA5-4A6F-BEE6-76101EC548DC}">
      <dgm:prSet/>
      <dgm:spPr/>
      <dgm:t>
        <a:bodyPr/>
        <a:lstStyle/>
        <a:p>
          <a:endParaRPr lang="en-US"/>
        </a:p>
      </dgm:t>
    </dgm:pt>
    <dgm:pt modelId="{69CCB8C4-627B-47B0-8753-E81FD94548E6}" type="sibTrans" cxnId="{34042D77-3BA5-4A6F-BEE6-76101EC548DC}">
      <dgm:prSet/>
      <dgm:spPr/>
      <dgm:t>
        <a:bodyPr/>
        <a:lstStyle/>
        <a:p>
          <a:endParaRPr lang="en-US"/>
        </a:p>
      </dgm:t>
    </dgm:pt>
    <dgm:pt modelId="{9C65F268-0BF7-4F5A-A214-80DBCC2FB150}" type="pres">
      <dgm:prSet presAssocID="{5909260F-9735-4DBB-A8CE-4B4EF49DF33C}" presName="root" presStyleCnt="0">
        <dgm:presLayoutVars>
          <dgm:dir/>
          <dgm:resizeHandles val="exact"/>
        </dgm:presLayoutVars>
      </dgm:prSet>
      <dgm:spPr/>
    </dgm:pt>
    <dgm:pt modelId="{892B6292-B204-43BA-8B40-1709EFADCBA5}" type="pres">
      <dgm:prSet presAssocID="{5909260F-9735-4DBB-A8CE-4B4EF49DF33C}" presName="container" presStyleCnt="0">
        <dgm:presLayoutVars>
          <dgm:dir/>
          <dgm:resizeHandles val="exact"/>
        </dgm:presLayoutVars>
      </dgm:prSet>
      <dgm:spPr/>
    </dgm:pt>
    <dgm:pt modelId="{DFB374DC-1476-4B7F-9F25-F0BFCD96A844}" type="pres">
      <dgm:prSet presAssocID="{D86AC229-CD17-4AB2-B914-24DED78204C8}" presName="compNode" presStyleCnt="0"/>
      <dgm:spPr/>
    </dgm:pt>
    <dgm:pt modelId="{F8C18FB7-7DF3-42C8-9C9A-58C63FCEE135}" type="pres">
      <dgm:prSet presAssocID="{D86AC229-CD17-4AB2-B914-24DED78204C8}" presName="iconBgRect" presStyleLbl="bgShp" presStyleIdx="0" presStyleCnt="4"/>
      <dgm:spPr/>
    </dgm:pt>
    <dgm:pt modelId="{21D5B7ED-585E-4164-98F7-2937012857DB}" type="pres">
      <dgm:prSet presAssocID="{D86AC229-CD17-4AB2-B914-24DED78204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8C1C9FDC-D168-4ACD-AA0A-63A184A0071C}" type="pres">
      <dgm:prSet presAssocID="{D86AC229-CD17-4AB2-B914-24DED78204C8}" presName="spaceRect" presStyleCnt="0"/>
      <dgm:spPr/>
    </dgm:pt>
    <dgm:pt modelId="{5ACB5BAC-D549-46C7-A3C1-F8A3047B2093}" type="pres">
      <dgm:prSet presAssocID="{D86AC229-CD17-4AB2-B914-24DED78204C8}" presName="textRect" presStyleLbl="revTx" presStyleIdx="0" presStyleCnt="4">
        <dgm:presLayoutVars>
          <dgm:chMax val="1"/>
          <dgm:chPref val="1"/>
        </dgm:presLayoutVars>
      </dgm:prSet>
      <dgm:spPr/>
    </dgm:pt>
    <dgm:pt modelId="{70524C25-189B-4155-9723-058183C40E81}" type="pres">
      <dgm:prSet presAssocID="{BE44C0A2-5F2E-49A8-B9BA-3662C20B2609}" presName="sibTrans" presStyleLbl="sibTrans2D1" presStyleIdx="0" presStyleCnt="0"/>
      <dgm:spPr/>
    </dgm:pt>
    <dgm:pt modelId="{9E71CE8C-A456-448E-BA09-17D079B5DE70}" type="pres">
      <dgm:prSet presAssocID="{9935C72E-7078-43EC-9342-A8EDAA1AC29F}" presName="compNode" presStyleCnt="0"/>
      <dgm:spPr/>
    </dgm:pt>
    <dgm:pt modelId="{355CAD27-888D-4D3B-83F8-87DDE8727D24}" type="pres">
      <dgm:prSet presAssocID="{9935C72E-7078-43EC-9342-A8EDAA1AC29F}" presName="iconBgRect" presStyleLbl="bgShp" presStyleIdx="1" presStyleCnt="4"/>
      <dgm:spPr/>
    </dgm:pt>
    <dgm:pt modelId="{AF6B9D70-23D5-4CC9-91E6-10F6AFD9E98A}" type="pres">
      <dgm:prSet presAssocID="{9935C72E-7078-43EC-9342-A8EDAA1AC2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114286E5-58E8-4264-A1A2-9196411B1CA9}" type="pres">
      <dgm:prSet presAssocID="{9935C72E-7078-43EC-9342-A8EDAA1AC29F}" presName="spaceRect" presStyleCnt="0"/>
      <dgm:spPr/>
    </dgm:pt>
    <dgm:pt modelId="{6CB2B646-ED26-4BE3-A44A-D54E25D1AD71}" type="pres">
      <dgm:prSet presAssocID="{9935C72E-7078-43EC-9342-A8EDAA1AC29F}" presName="textRect" presStyleLbl="revTx" presStyleIdx="1" presStyleCnt="4">
        <dgm:presLayoutVars>
          <dgm:chMax val="1"/>
          <dgm:chPref val="1"/>
        </dgm:presLayoutVars>
      </dgm:prSet>
      <dgm:spPr/>
    </dgm:pt>
    <dgm:pt modelId="{EFEA7EB1-43F9-421C-AFB0-595C14336337}" type="pres">
      <dgm:prSet presAssocID="{1FA9BFD7-4D7B-48EF-BC05-D6FCAB949F0A}" presName="sibTrans" presStyleLbl="sibTrans2D1" presStyleIdx="0" presStyleCnt="0"/>
      <dgm:spPr/>
    </dgm:pt>
    <dgm:pt modelId="{507E8C70-C021-4A05-BC69-5B0F3350BF75}" type="pres">
      <dgm:prSet presAssocID="{88218F36-3667-489F-BFF7-0BDF74EC04CD}" presName="compNode" presStyleCnt="0"/>
      <dgm:spPr/>
    </dgm:pt>
    <dgm:pt modelId="{6277190F-27CF-4B07-A229-E062CCF72F69}" type="pres">
      <dgm:prSet presAssocID="{88218F36-3667-489F-BFF7-0BDF74EC04CD}" presName="iconBgRect" presStyleLbl="bgShp" presStyleIdx="2" presStyleCnt="4"/>
      <dgm:spPr/>
    </dgm:pt>
    <dgm:pt modelId="{43FFDA59-7145-406E-BA46-DD8DF4AB371E}" type="pres">
      <dgm:prSet presAssocID="{88218F36-3667-489F-BFF7-0BDF74EC04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C484D14E-0322-4A95-89E4-F28B1135D404}" type="pres">
      <dgm:prSet presAssocID="{88218F36-3667-489F-BFF7-0BDF74EC04CD}" presName="spaceRect" presStyleCnt="0"/>
      <dgm:spPr/>
    </dgm:pt>
    <dgm:pt modelId="{38146C39-5298-46D5-AEA5-511B6B5DB76B}" type="pres">
      <dgm:prSet presAssocID="{88218F36-3667-489F-BFF7-0BDF74EC04CD}" presName="textRect" presStyleLbl="revTx" presStyleIdx="2" presStyleCnt="4">
        <dgm:presLayoutVars>
          <dgm:chMax val="1"/>
          <dgm:chPref val="1"/>
        </dgm:presLayoutVars>
      </dgm:prSet>
      <dgm:spPr/>
    </dgm:pt>
    <dgm:pt modelId="{5BAC5FDD-BE8D-47C4-91E9-E56D79A66F3B}" type="pres">
      <dgm:prSet presAssocID="{F585EAEE-40F7-431E-B221-967AD39F54E4}" presName="sibTrans" presStyleLbl="sibTrans2D1" presStyleIdx="0" presStyleCnt="0"/>
      <dgm:spPr/>
    </dgm:pt>
    <dgm:pt modelId="{DF7A45D5-D6D0-4096-BC1B-95AF2E0106D2}" type="pres">
      <dgm:prSet presAssocID="{CD45F219-8534-48EC-8224-D2326D1D9B1F}" presName="compNode" presStyleCnt="0"/>
      <dgm:spPr/>
    </dgm:pt>
    <dgm:pt modelId="{9722EB8F-EF6E-4274-B800-C2568735F7DC}" type="pres">
      <dgm:prSet presAssocID="{CD45F219-8534-48EC-8224-D2326D1D9B1F}" presName="iconBgRect" presStyleLbl="bgShp" presStyleIdx="3" presStyleCnt="4"/>
      <dgm:spPr/>
    </dgm:pt>
    <dgm:pt modelId="{9BCB23DE-2CD3-4CB2-A7F3-B5AE85110E26}" type="pres">
      <dgm:prSet presAssocID="{CD45F219-8534-48EC-8224-D2326D1D9B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nching Diagram"/>
        </a:ext>
      </dgm:extLst>
    </dgm:pt>
    <dgm:pt modelId="{CB910A37-A39B-4592-A925-24C375D264FA}" type="pres">
      <dgm:prSet presAssocID="{CD45F219-8534-48EC-8224-D2326D1D9B1F}" presName="spaceRect" presStyleCnt="0"/>
      <dgm:spPr/>
    </dgm:pt>
    <dgm:pt modelId="{351DB6C5-E7AE-43C2-BF5C-7A7C174277B5}" type="pres">
      <dgm:prSet presAssocID="{CD45F219-8534-48EC-8224-D2326D1D9B1F}" presName="textRect" presStyleLbl="revTx" presStyleIdx="3" presStyleCnt="4">
        <dgm:presLayoutVars>
          <dgm:chMax val="1"/>
          <dgm:chPref val="1"/>
        </dgm:presLayoutVars>
      </dgm:prSet>
      <dgm:spPr/>
    </dgm:pt>
  </dgm:ptLst>
  <dgm:cxnLst>
    <dgm:cxn modelId="{FBC3D125-2404-4B84-BBC0-CE319CFE9AFC}" type="presOf" srcId="{5909260F-9735-4DBB-A8CE-4B4EF49DF33C}" destId="{9C65F268-0BF7-4F5A-A214-80DBCC2FB150}" srcOrd="0" destOrd="0" presId="urn:microsoft.com/office/officeart/2018/2/layout/IconCircleList"/>
    <dgm:cxn modelId="{4D508B75-A83D-41B3-9C78-C31B9B5BE41E}" type="presOf" srcId="{F585EAEE-40F7-431E-B221-967AD39F54E4}" destId="{5BAC5FDD-BE8D-47C4-91E9-E56D79A66F3B}" srcOrd="0" destOrd="0" presId="urn:microsoft.com/office/officeart/2018/2/layout/IconCircleList"/>
    <dgm:cxn modelId="{34042D77-3BA5-4A6F-BEE6-76101EC548DC}" srcId="{5909260F-9735-4DBB-A8CE-4B4EF49DF33C}" destId="{CD45F219-8534-48EC-8224-D2326D1D9B1F}" srcOrd="3" destOrd="0" parTransId="{F4873AF8-606C-4246-BA4B-A815F1B84890}" sibTransId="{69CCB8C4-627B-47B0-8753-E81FD94548E6}"/>
    <dgm:cxn modelId="{6532607B-E8E0-4D3F-9620-D5BBF6D4520F}" type="presOf" srcId="{88218F36-3667-489F-BFF7-0BDF74EC04CD}" destId="{38146C39-5298-46D5-AEA5-511B6B5DB76B}" srcOrd="0" destOrd="0" presId="urn:microsoft.com/office/officeart/2018/2/layout/IconCircleList"/>
    <dgm:cxn modelId="{E3CBCA9E-9CB4-4087-ADA2-EF27C243CCAD}" type="presOf" srcId="{D86AC229-CD17-4AB2-B914-24DED78204C8}" destId="{5ACB5BAC-D549-46C7-A3C1-F8A3047B2093}" srcOrd="0" destOrd="0" presId="urn:microsoft.com/office/officeart/2018/2/layout/IconCircleList"/>
    <dgm:cxn modelId="{42E1DCCB-FB53-4727-B8EC-C34F875C45B0}" type="presOf" srcId="{CD45F219-8534-48EC-8224-D2326D1D9B1F}" destId="{351DB6C5-E7AE-43C2-BF5C-7A7C174277B5}" srcOrd="0" destOrd="0" presId="urn:microsoft.com/office/officeart/2018/2/layout/IconCircleList"/>
    <dgm:cxn modelId="{26124DD0-4AC9-4BAF-9444-86A6A445CF2D}" type="presOf" srcId="{9935C72E-7078-43EC-9342-A8EDAA1AC29F}" destId="{6CB2B646-ED26-4BE3-A44A-D54E25D1AD71}" srcOrd="0" destOrd="0" presId="urn:microsoft.com/office/officeart/2018/2/layout/IconCircleList"/>
    <dgm:cxn modelId="{7922C1D5-32D7-47CA-A7F3-9CAC50529CCF}" type="presOf" srcId="{1FA9BFD7-4D7B-48EF-BC05-D6FCAB949F0A}" destId="{EFEA7EB1-43F9-421C-AFB0-595C14336337}" srcOrd="0" destOrd="0" presId="urn:microsoft.com/office/officeart/2018/2/layout/IconCircleList"/>
    <dgm:cxn modelId="{A54D6FDC-C93A-4927-B081-DCB86E945AC6}" type="presOf" srcId="{BE44C0A2-5F2E-49A8-B9BA-3662C20B2609}" destId="{70524C25-189B-4155-9723-058183C40E81}" srcOrd="0" destOrd="0" presId="urn:microsoft.com/office/officeart/2018/2/layout/IconCircleList"/>
    <dgm:cxn modelId="{2640ECDC-3D5E-4B4E-897F-9B51C8F3758B}" srcId="{5909260F-9735-4DBB-A8CE-4B4EF49DF33C}" destId="{88218F36-3667-489F-BFF7-0BDF74EC04CD}" srcOrd="2" destOrd="0" parTransId="{C93DBF17-229F-4A8E-AC18-069A4143DFDA}" sibTransId="{F585EAEE-40F7-431E-B221-967AD39F54E4}"/>
    <dgm:cxn modelId="{32248CE5-70C9-4EE9-B957-F2E4DA53341E}" srcId="{5909260F-9735-4DBB-A8CE-4B4EF49DF33C}" destId="{D86AC229-CD17-4AB2-B914-24DED78204C8}" srcOrd="0" destOrd="0" parTransId="{BCD66645-4E67-48B8-9CD5-F820DBB65E24}" sibTransId="{BE44C0A2-5F2E-49A8-B9BA-3662C20B2609}"/>
    <dgm:cxn modelId="{100507E9-7EBF-41BF-8A9A-8374753F7D72}" srcId="{5909260F-9735-4DBB-A8CE-4B4EF49DF33C}" destId="{9935C72E-7078-43EC-9342-A8EDAA1AC29F}" srcOrd="1" destOrd="0" parTransId="{4C343910-724D-4E2B-9FC0-6EE22631534B}" sibTransId="{1FA9BFD7-4D7B-48EF-BC05-D6FCAB949F0A}"/>
    <dgm:cxn modelId="{F90EDEB2-E4D7-402B-B507-F547B24B3E56}" type="presParOf" srcId="{9C65F268-0BF7-4F5A-A214-80DBCC2FB150}" destId="{892B6292-B204-43BA-8B40-1709EFADCBA5}" srcOrd="0" destOrd="0" presId="urn:microsoft.com/office/officeart/2018/2/layout/IconCircleList"/>
    <dgm:cxn modelId="{4C04597F-CAD3-4DBB-B474-DDD3ABA925C9}" type="presParOf" srcId="{892B6292-B204-43BA-8B40-1709EFADCBA5}" destId="{DFB374DC-1476-4B7F-9F25-F0BFCD96A844}" srcOrd="0" destOrd="0" presId="urn:microsoft.com/office/officeart/2018/2/layout/IconCircleList"/>
    <dgm:cxn modelId="{9BC38831-B89A-4E49-8983-323B8F1E38B9}" type="presParOf" srcId="{DFB374DC-1476-4B7F-9F25-F0BFCD96A844}" destId="{F8C18FB7-7DF3-42C8-9C9A-58C63FCEE135}" srcOrd="0" destOrd="0" presId="urn:microsoft.com/office/officeart/2018/2/layout/IconCircleList"/>
    <dgm:cxn modelId="{FE0231E1-D038-4337-89D6-6D0DC5B85A60}" type="presParOf" srcId="{DFB374DC-1476-4B7F-9F25-F0BFCD96A844}" destId="{21D5B7ED-585E-4164-98F7-2937012857DB}" srcOrd="1" destOrd="0" presId="urn:microsoft.com/office/officeart/2018/2/layout/IconCircleList"/>
    <dgm:cxn modelId="{22596095-AF1D-4231-8251-3AE2FD5DC6F9}" type="presParOf" srcId="{DFB374DC-1476-4B7F-9F25-F0BFCD96A844}" destId="{8C1C9FDC-D168-4ACD-AA0A-63A184A0071C}" srcOrd="2" destOrd="0" presId="urn:microsoft.com/office/officeart/2018/2/layout/IconCircleList"/>
    <dgm:cxn modelId="{67657BC1-A0ED-4153-A3AD-3145EC7E018E}" type="presParOf" srcId="{DFB374DC-1476-4B7F-9F25-F0BFCD96A844}" destId="{5ACB5BAC-D549-46C7-A3C1-F8A3047B2093}" srcOrd="3" destOrd="0" presId="urn:microsoft.com/office/officeart/2018/2/layout/IconCircleList"/>
    <dgm:cxn modelId="{FEB31B97-06E7-439E-8C95-49790A30E22F}" type="presParOf" srcId="{892B6292-B204-43BA-8B40-1709EFADCBA5}" destId="{70524C25-189B-4155-9723-058183C40E81}" srcOrd="1" destOrd="0" presId="urn:microsoft.com/office/officeart/2018/2/layout/IconCircleList"/>
    <dgm:cxn modelId="{BF534FF4-66D3-4F64-B70F-070B5ACC0BCF}" type="presParOf" srcId="{892B6292-B204-43BA-8B40-1709EFADCBA5}" destId="{9E71CE8C-A456-448E-BA09-17D079B5DE70}" srcOrd="2" destOrd="0" presId="urn:microsoft.com/office/officeart/2018/2/layout/IconCircleList"/>
    <dgm:cxn modelId="{60FBBB91-855C-4C92-82AC-AAC915F3CC2D}" type="presParOf" srcId="{9E71CE8C-A456-448E-BA09-17D079B5DE70}" destId="{355CAD27-888D-4D3B-83F8-87DDE8727D24}" srcOrd="0" destOrd="0" presId="urn:microsoft.com/office/officeart/2018/2/layout/IconCircleList"/>
    <dgm:cxn modelId="{4261BDFB-D208-4BB2-B2D8-68CE530BB77B}" type="presParOf" srcId="{9E71CE8C-A456-448E-BA09-17D079B5DE70}" destId="{AF6B9D70-23D5-4CC9-91E6-10F6AFD9E98A}" srcOrd="1" destOrd="0" presId="urn:microsoft.com/office/officeart/2018/2/layout/IconCircleList"/>
    <dgm:cxn modelId="{8836345E-0DF1-4912-8C50-BA2F9D4B0CA2}" type="presParOf" srcId="{9E71CE8C-A456-448E-BA09-17D079B5DE70}" destId="{114286E5-58E8-4264-A1A2-9196411B1CA9}" srcOrd="2" destOrd="0" presId="urn:microsoft.com/office/officeart/2018/2/layout/IconCircleList"/>
    <dgm:cxn modelId="{4FFA1FBB-6145-4408-BAF9-32B28CA87A86}" type="presParOf" srcId="{9E71CE8C-A456-448E-BA09-17D079B5DE70}" destId="{6CB2B646-ED26-4BE3-A44A-D54E25D1AD71}" srcOrd="3" destOrd="0" presId="urn:microsoft.com/office/officeart/2018/2/layout/IconCircleList"/>
    <dgm:cxn modelId="{059CC647-6D10-40D8-B4E1-BD4008AB2DC0}" type="presParOf" srcId="{892B6292-B204-43BA-8B40-1709EFADCBA5}" destId="{EFEA7EB1-43F9-421C-AFB0-595C14336337}" srcOrd="3" destOrd="0" presId="urn:microsoft.com/office/officeart/2018/2/layout/IconCircleList"/>
    <dgm:cxn modelId="{BC527C61-5907-4DF4-A451-3482E50E6DFF}" type="presParOf" srcId="{892B6292-B204-43BA-8B40-1709EFADCBA5}" destId="{507E8C70-C021-4A05-BC69-5B0F3350BF75}" srcOrd="4" destOrd="0" presId="urn:microsoft.com/office/officeart/2018/2/layout/IconCircleList"/>
    <dgm:cxn modelId="{6A4B582E-58E5-4BAC-ABD4-95160DA92C6C}" type="presParOf" srcId="{507E8C70-C021-4A05-BC69-5B0F3350BF75}" destId="{6277190F-27CF-4B07-A229-E062CCF72F69}" srcOrd="0" destOrd="0" presId="urn:microsoft.com/office/officeart/2018/2/layout/IconCircleList"/>
    <dgm:cxn modelId="{920E371C-0BBC-4F76-8321-9F04E444968D}" type="presParOf" srcId="{507E8C70-C021-4A05-BC69-5B0F3350BF75}" destId="{43FFDA59-7145-406E-BA46-DD8DF4AB371E}" srcOrd="1" destOrd="0" presId="urn:microsoft.com/office/officeart/2018/2/layout/IconCircleList"/>
    <dgm:cxn modelId="{8D9692AA-74B5-4F38-BB19-B7A78A33777D}" type="presParOf" srcId="{507E8C70-C021-4A05-BC69-5B0F3350BF75}" destId="{C484D14E-0322-4A95-89E4-F28B1135D404}" srcOrd="2" destOrd="0" presId="urn:microsoft.com/office/officeart/2018/2/layout/IconCircleList"/>
    <dgm:cxn modelId="{A428CCBD-2A15-4EFF-8619-46DF6A452C55}" type="presParOf" srcId="{507E8C70-C021-4A05-BC69-5B0F3350BF75}" destId="{38146C39-5298-46D5-AEA5-511B6B5DB76B}" srcOrd="3" destOrd="0" presId="urn:microsoft.com/office/officeart/2018/2/layout/IconCircleList"/>
    <dgm:cxn modelId="{EE0FA6DB-A0BB-4C21-83CE-B7170D3676D1}" type="presParOf" srcId="{892B6292-B204-43BA-8B40-1709EFADCBA5}" destId="{5BAC5FDD-BE8D-47C4-91E9-E56D79A66F3B}" srcOrd="5" destOrd="0" presId="urn:microsoft.com/office/officeart/2018/2/layout/IconCircleList"/>
    <dgm:cxn modelId="{FF352E90-20E6-4E6A-B666-D5E48BB8E35C}" type="presParOf" srcId="{892B6292-B204-43BA-8B40-1709EFADCBA5}" destId="{DF7A45D5-D6D0-4096-BC1B-95AF2E0106D2}" srcOrd="6" destOrd="0" presId="urn:microsoft.com/office/officeart/2018/2/layout/IconCircleList"/>
    <dgm:cxn modelId="{47D96CAF-E956-4D64-96E7-82B7595B9C27}" type="presParOf" srcId="{DF7A45D5-D6D0-4096-BC1B-95AF2E0106D2}" destId="{9722EB8F-EF6E-4274-B800-C2568735F7DC}" srcOrd="0" destOrd="0" presId="urn:microsoft.com/office/officeart/2018/2/layout/IconCircleList"/>
    <dgm:cxn modelId="{488F5EF8-663F-40DD-BE5F-E2DC6C34581D}" type="presParOf" srcId="{DF7A45D5-D6D0-4096-BC1B-95AF2E0106D2}" destId="{9BCB23DE-2CD3-4CB2-A7F3-B5AE85110E26}" srcOrd="1" destOrd="0" presId="urn:microsoft.com/office/officeart/2018/2/layout/IconCircleList"/>
    <dgm:cxn modelId="{1CEF4898-C054-466E-93B0-380EAFFDD9B9}" type="presParOf" srcId="{DF7A45D5-D6D0-4096-BC1B-95AF2E0106D2}" destId="{CB910A37-A39B-4592-A925-24C375D264FA}" srcOrd="2" destOrd="0" presId="urn:microsoft.com/office/officeart/2018/2/layout/IconCircleList"/>
    <dgm:cxn modelId="{48590006-6F26-492B-B5F4-F91C791EBDA4}" type="presParOf" srcId="{DF7A45D5-D6D0-4096-BC1B-95AF2E0106D2}" destId="{351DB6C5-E7AE-43C2-BF5C-7A7C174277B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E12BE-AD55-4E40-A8AE-6E8171653451}"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EF1BACE-9E94-402B-B1E3-8A49BC9C4066}">
      <dgm:prSet/>
      <dgm:spPr/>
      <dgm:t>
        <a:bodyPr/>
        <a:lstStyle/>
        <a:p>
          <a:pPr>
            <a:defRPr cap="all"/>
          </a:pPr>
          <a:r>
            <a:rPr lang="en-GB" b="0" i="0"/>
            <a:t>Regardless of whether an employer has a duty to enter into collective consultation, they must consult individual employees who are at risk of redundancy. </a:t>
          </a:r>
          <a:endParaRPr lang="en-US"/>
        </a:p>
      </dgm:t>
    </dgm:pt>
    <dgm:pt modelId="{5F114752-633F-4861-A975-06C6FF2581AF}" type="parTrans" cxnId="{3AF224C8-3FDF-46EA-BE24-F7209D086756}">
      <dgm:prSet/>
      <dgm:spPr/>
      <dgm:t>
        <a:bodyPr/>
        <a:lstStyle/>
        <a:p>
          <a:endParaRPr lang="en-US"/>
        </a:p>
      </dgm:t>
    </dgm:pt>
    <dgm:pt modelId="{45A39725-874C-4CE3-9E2C-881A1DAE9F2F}" type="sibTrans" cxnId="{3AF224C8-3FDF-46EA-BE24-F7209D086756}">
      <dgm:prSet/>
      <dgm:spPr/>
      <dgm:t>
        <a:bodyPr/>
        <a:lstStyle/>
        <a:p>
          <a:endParaRPr lang="en-US"/>
        </a:p>
      </dgm:t>
    </dgm:pt>
    <dgm:pt modelId="{E150CE26-9F67-4B8B-A3CC-808B78E292D2}">
      <dgm:prSet/>
      <dgm:spPr/>
      <dgm:t>
        <a:bodyPr/>
        <a:lstStyle/>
        <a:p>
          <a:pPr>
            <a:defRPr cap="all"/>
          </a:pPr>
          <a:r>
            <a:rPr lang="en-GB" b="0" i="0"/>
            <a:t>Before the meeting, the employer must provide details</a:t>
          </a:r>
          <a:endParaRPr lang="en-US"/>
        </a:p>
      </dgm:t>
    </dgm:pt>
    <dgm:pt modelId="{BA0F903B-0217-40EC-9CF6-6EDEAFB1B737}" type="parTrans" cxnId="{BEBF6D00-10AA-4AAA-8D73-744F00CBC0B8}">
      <dgm:prSet/>
      <dgm:spPr/>
      <dgm:t>
        <a:bodyPr/>
        <a:lstStyle/>
        <a:p>
          <a:endParaRPr lang="en-US"/>
        </a:p>
      </dgm:t>
    </dgm:pt>
    <dgm:pt modelId="{3181A1AD-CA7F-427E-ABFD-71FEAD32A8A9}" type="sibTrans" cxnId="{BEBF6D00-10AA-4AAA-8D73-744F00CBC0B8}">
      <dgm:prSet/>
      <dgm:spPr/>
      <dgm:t>
        <a:bodyPr/>
        <a:lstStyle/>
        <a:p>
          <a:endParaRPr lang="en-US"/>
        </a:p>
      </dgm:t>
    </dgm:pt>
    <dgm:pt modelId="{3A3BF905-7EBD-45B8-B5CF-F330EDAC0A79}" type="pres">
      <dgm:prSet presAssocID="{72DE12BE-AD55-4E40-A8AE-6E8171653451}" presName="root" presStyleCnt="0">
        <dgm:presLayoutVars>
          <dgm:dir/>
          <dgm:resizeHandles val="exact"/>
        </dgm:presLayoutVars>
      </dgm:prSet>
      <dgm:spPr/>
    </dgm:pt>
    <dgm:pt modelId="{328E6A77-F1DC-4C8C-8C02-C762748DE8F8}" type="pres">
      <dgm:prSet presAssocID="{8EF1BACE-9E94-402B-B1E3-8A49BC9C4066}" presName="compNode" presStyleCnt="0"/>
      <dgm:spPr/>
    </dgm:pt>
    <dgm:pt modelId="{09D109ED-074A-4A29-BFA5-1F0E8BC8DC30}" type="pres">
      <dgm:prSet presAssocID="{8EF1BACE-9E94-402B-B1E3-8A49BC9C4066}" presName="iconBgRect" presStyleLbl="bgShp" presStyleIdx="0" presStyleCnt="2"/>
      <dgm:spPr>
        <a:prstGeom prst="round2DiagRect">
          <a:avLst>
            <a:gd name="adj1" fmla="val 29727"/>
            <a:gd name="adj2" fmla="val 0"/>
          </a:avLst>
        </a:prstGeom>
      </dgm:spPr>
    </dgm:pt>
    <dgm:pt modelId="{12BE142A-0F6A-4A27-BD56-FD98F6525ECD}" type="pres">
      <dgm:prSet presAssocID="{8EF1BACE-9E94-402B-B1E3-8A49BC9C406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BE4EC260-1A7E-4EE1-9C45-DF7F4653B365}" type="pres">
      <dgm:prSet presAssocID="{8EF1BACE-9E94-402B-B1E3-8A49BC9C4066}" presName="spaceRect" presStyleCnt="0"/>
      <dgm:spPr/>
    </dgm:pt>
    <dgm:pt modelId="{13A39178-69AF-45C0-BE2B-248E414524C8}" type="pres">
      <dgm:prSet presAssocID="{8EF1BACE-9E94-402B-B1E3-8A49BC9C4066}" presName="textRect" presStyleLbl="revTx" presStyleIdx="0" presStyleCnt="2">
        <dgm:presLayoutVars>
          <dgm:chMax val="1"/>
          <dgm:chPref val="1"/>
        </dgm:presLayoutVars>
      </dgm:prSet>
      <dgm:spPr/>
    </dgm:pt>
    <dgm:pt modelId="{097576F9-DD12-4B91-A5BE-21C4AE90F3A7}" type="pres">
      <dgm:prSet presAssocID="{45A39725-874C-4CE3-9E2C-881A1DAE9F2F}" presName="sibTrans" presStyleCnt="0"/>
      <dgm:spPr/>
    </dgm:pt>
    <dgm:pt modelId="{FE8E007E-5A79-4E03-8AEA-1A5C7F25DD19}" type="pres">
      <dgm:prSet presAssocID="{E150CE26-9F67-4B8B-A3CC-808B78E292D2}" presName="compNode" presStyleCnt="0"/>
      <dgm:spPr/>
    </dgm:pt>
    <dgm:pt modelId="{2817496C-5632-4EC7-BB45-D0ADFF21DDD8}" type="pres">
      <dgm:prSet presAssocID="{E150CE26-9F67-4B8B-A3CC-808B78E292D2}" presName="iconBgRect" presStyleLbl="bgShp" presStyleIdx="1" presStyleCnt="2"/>
      <dgm:spPr>
        <a:prstGeom prst="round2DiagRect">
          <a:avLst>
            <a:gd name="adj1" fmla="val 29727"/>
            <a:gd name="adj2" fmla="val 0"/>
          </a:avLst>
        </a:prstGeom>
      </dgm:spPr>
    </dgm:pt>
    <dgm:pt modelId="{E9DABEE3-2201-41CE-8742-406F7869F387}" type="pres">
      <dgm:prSet presAssocID="{E150CE26-9F67-4B8B-A3CC-808B78E292D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44BAD4E4-4E42-4CD8-B1FA-8508537DD572}" type="pres">
      <dgm:prSet presAssocID="{E150CE26-9F67-4B8B-A3CC-808B78E292D2}" presName="spaceRect" presStyleCnt="0"/>
      <dgm:spPr/>
    </dgm:pt>
    <dgm:pt modelId="{5E506D9E-1627-49C2-AF1C-65F9F60825F0}" type="pres">
      <dgm:prSet presAssocID="{E150CE26-9F67-4B8B-A3CC-808B78E292D2}" presName="textRect" presStyleLbl="revTx" presStyleIdx="1" presStyleCnt="2">
        <dgm:presLayoutVars>
          <dgm:chMax val="1"/>
          <dgm:chPref val="1"/>
        </dgm:presLayoutVars>
      </dgm:prSet>
      <dgm:spPr/>
    </dgm:pt>
  </dgm:ptLst>
  <dgm:cxnLst>
    <dgm:cxn modelId="{BEBF6D00-10AA-4AAA-8D73-744F00CBC0B8}" srcId="{72DE12BE-AD55-4E40-A8AE-6E8171653451}" destId="{E150CE26-9F67-4B8B-A3CC-808B78E292D2}" srcOrd="1" destOrd="0" parTransId="{BA0F903B-0217-40EC-9CF6-6EDEAFB1B737}" sibTransId="{3181A1AD-CA7F-427E-ABFD-71FEAD32A8A9}"/>
    <dgm:cxn modelId="{DB375D26-9343-4C6C-B140-B29B31A747BB}" type="presOf" srcId="{8EF1BACE-9E94-402B-B1E3-8A49BC9C4066}" destId="{13A39178-69AF-45C0-BE2B-248E414524C8}" srcOrd="0" destOrd="0" presId="urn:microsoft.com/office/officeart/2018/5/layout/IconLeafLabelList"/>
    <dgm:cxn modelId="{7C99C731-9A14-4E12-B993-8E7B11104DCA}" type="presOf" srcId="{E150CE26-9F67-4B8B-A3CC-808B78E292D2}" destId="{5E506D9E-1627-49C2-AF1C-65F9F60825F0}" srcOrd="0" destOrd="0" presId="urn:microsoft.com/office/officeart/2018/5/layout/IconLeafLabelList"/>
    <dgm:cxn modelId="{78F1D7AE-906F-464A-ACEB-C2C674AEA467}" type="presOf" srcId="{72DE12BE-AD55-4E40-A8AE-6E8171653451}" destId="{3A3BF905-7EBD-45B8-B5CF-F330EDAC0A79}" srcOrd="0" destOrd="0" presId="urn:microsoft.com/office/officeart/2018/5/layout/IconLeafLabelList"/>
    <dgm:cxn modelId="{3AF224C8-3FDF-46EA-BE24-F7209D086756}" srcId="{72DE12BE-AD55-4E40-A8AE-6E8171653451}" destId="{8EF1BACE-9E94-402B-B1E3-8A49BC9C4066}" srcOrd="0" destOrd="0" parTransId="{5F114752-633F-4861-A975-06C6FF2581AF}" sibTransId="{45A39725-874C-4CE3-9E2C-881A1DAE9F2F}"/>
    <dgm:cxn modelId="{9369FA4F-B7D6-439B-AE6A-F696BC05127A}" type="presParOf" srcId="{3A3BF905-7EBD-45B8-B5CF-F330EDAC0A79}" destId="{328E6A77-F1DC-4C8C-8C02-C762748DE8F8}" srcOrd="0" destOrd="0" presId="urn:microsoft.com/office/officeart/2018/5/layout/IconLeafLabelList"/>
    <dgm:cxn modelId="{236C6672-EBD5-4E0A-8A59-7C2DD21E90ED}" type="presParOf" srcId="{328E6A77-F1DC-4C8C-8C02-C762748DE8F8}" destId="{09D109ED-074A-4A29-BFA5-1F0E8BC8DC30}" srcOrd="0" destOrd="0" presId="urn:microsoft.com/office/officeart/2018/5/layout/IconLeafLabelList"/>
    <dgm:cxn modelId="{A4072D1B-E446-4464-B956-311D0E741B96}" type="presParOf" srcId="{328E6A77-F1DC-4C8C-8C02-C762748DE8F8}" destId="{12BE142A-0F6A-4A27-BD56-FD98F6525ECD}" srcOrd="1" destOrd="0" presId="urn:microsoft.com/office/officeart/2018/5/layout/IconLeafLabelList"/>
    <dgm:cxn modelId="{B2BB4D35-409C-4A2B-8BB1-06A84FDD4D8D}" type="presParOf" srcId="{328E6A77-F1DC-4C8C-8C02-C762748DE8F8}" destId="{BE4EC260-1A7E-4EE1-9C45-DF7F4653B365}" srcOrd="2" destOrd="0" presId="urn:microsoft.com/office/officeart/2018/5/layout/IconLeafLabelList"/>
    <dgm:cxn modelId="{28A931F9-2296-47C8-8E16-D2EF44E85D1D}" type="presParOf" srcId="{328E6A77-F1DC-4C8C-8C02-C762748DE8F8}" destId="{13A39178-69AF-45C0-BE2B-248E414524C8}" srcOrd="3" destOrd="0" presId="urn:microsoft.com/office/officeart/2018/5/layout/IconLeafLabelList"/>
    <dgm:cxn modelId="{6A8AC196-BF60-432D-8538-700E0F34E053}" type="presParOf" srcId="{3A3BF905-7EBD-45B8-B5CF-F330EDAC0A79}" destId="{097576F9-DD12-4B91-A5BE-21C4AE90F3A7}" srcOrd="1" destOrd="0" presId="urn:microsoft.com/office/officeart/2018/5/layout/IconLeafLabelList"/>
    <dgm:cxn modelId="{FE87F3E3-A5FE-41B6-A6D9-6A573CBBDC93}" type="presParOf" srcId="{3A3BF905-7EBD-45B8-B5CF-F330EDAC0A79}" destId="{FE8E007E-5A79-4E03-8AEA-1A5C7F25DD19}" srcOrd="2" destOrd="0" presId="urn:microsoft.com/office/officeart/2018/5/layout/IconLeafLabelList"/>
    <dgm:cxn modelId="{76093DB7-2A50-45D9-BE04-DF7DB7B23BE9}" type="presParOf" srcId="{FE8E007E-5A79-4E03-8AEA-1A5C7F25DD19}" destId="{2817496C-5632-4EC7-BB45-D0ADFF21DDD8}" srcOrd="0" destOrd="0" presId="urn:microsoft.com/office/officeart/2018/5/layout/IconLeafLabelList"/>
    <dgm:cxn modelId="{7E45199C-E1A9-481C-976F-AE7E9776BD85}" type="presParOf" srcId="{FE8E007E-5A79-4E03-8AEA-1A5C7F25DD19}" destId="{E9DABEE3-2201-41CE-8742-406F7869F387}" srcOrd="1" destOrd="0" presId="urn:microsoft.com/office/officeart/2018/5/layout/IconLeafLabelList"/>
    <dgm:cxn modelId="{B1B90E12-0966-4A69-88E3-B4CDF725CABB}" type="presParOf" srcId="{FE8E007E-5A79-4E03-8AEA-1A5C7F25DD19}" destId="{44BAD4E4-4E42-4CD8-B1FA-8508537DD572}" srcOrd="2" destOrd="0" presId="urn:microsoft.com/office/officeart/2018/5/layout/IconLeafLabelList"/>
    <dgm:cxn modelId="{F95EA2CE-0F53-49FA-AEE3-FDD8F62FCA46}" type="presParOf" srcId="{FE8E007E-5A79-4E03-8AEA-1A5C7F25DD19}" destId="{5E506D9E-1627-49C2-AF1C-65F9F60825F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525CA7-9F10-44FB-BFA0-BD3922CAA6B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2FBFB47-88A0-4136-B013-84546E016D83}">
      <dgm:prSet/>
      <dgm:spPr/>
      <dgm:t>
        <a:bodyPr/>
        <a:lstStyle/>
        <a:p>
          <a:r>
            <a:rPr lang="en-GB"/>
            <a:t>additional areas on which to consult, include:</a:t>
          </a:r>
          <a:endParaRPr lang="en-US"/>
        </a:p>
      </dgm:t>
    </dgm:pt>
    <dgm:pt modelId="{546924E0-E2E1-46A5-8B13-28E75A189063}" type="parTrans" cxnId="{A1025242-8807-49FF-8384-F8171EFB1CC3}">
      <dgm:prSet/>
      <dgm:spPr/>
      <dgm:t>
        <a:bodyPr/>
        <a:lstStyle/>
        <a:p>
          <a:endParaRPr lang="en-US"/>
        </a:p>
      </dgm:t>
    </dgm:pt>
    <dgm:pt modelId="{690D4345-5833-47EB-B6B6-07449D5C71A2}" type="sibTrans" cxnId="{A1025242-8807-49FF-8384-F8171EFB1CC3}">
      <dgm:prSet/>
      <dgm:spPr/>
      <dgm:t>
        <a:bodyPr/>
        <a:lstStyle/>
        <a:p>
          <a:endParaRPr lang="en-US"/>
        </a:p>
      </dgm:t>
    </dgm:pt>
    <dgm:pt modelId="{B634FEC2-393A-458E-B6BC-F7973D6E958B}">
      <dgm:prSet/>
      <dgm:spPr/>
      <dgm:t>
        <a:bodyPr/>
        <a:lstStyle/>
        <a:p>
          <a:r>
            <a:rPr lang="en-GB"/>
            <a:t>the effect on earnings, where transfer or down-grading is accepted as an alternative to redundancy;</a:t>
          </a:r>
          <a:endParaRPr lang="en-US"/>
        </a:p>
      </dgm:t>
    </dgm:pt>
    <dgm:pt modelId="{E32D55E6-0CBD-46F4-A06E-3C0F593D9300}" type="parTrans" cxnId="{3D2D5275-3B9E-46AB-A436-B50765850E1B}">
      <dgm:prSet/>
      <dgm:spPr/>
      <dgm:t>
        <a:bodyPr/>
        <a:lstStyle/>
        <a:p>
          <a:endParaRPr lang="en-US"/>
        </a:p>
      </dgm:t>
    </dgm:pt>
    <dgm:pt modelId="{0B606DFB-5F93-49CF-948F-8A70BB5F3A7C}" type="sibTrans" cxnId="{3D2D5275-3B9E-46AB-A436-B50765850E1B}">
      <dgm:prSet/>
      <dgm:spPr/>
      <dgm:t>
        <a:bodyPr/>
        <a:lstStyle/>
        <a:p>
          <a:endParaRPr lang="en-US"/>
        </a:p>
      </dgm:t>
    </dgm:pt>
    <dgm:pt modelId="{FA3186A5-D064-4BB0-8614-BB4F2CCC3E6F}">
      <dgm:prSet/>
      <dgm:spPr/>
      <dgm:t>
        <a:bodyPr/>
        <a:lstStyle/>
        <a:p>
          <a:r>
            <a:rPr lang="en-GB"/>
            <a:t>arrangements for travel, removal and related expenses where a new role is on a different site;</a:t>
          </a:r>
          <a:endParaRPr lang="en-US"/>
        </a:p>
      </dgm:t>
    </dgm:pt>
    <dgm:pt modelId="{0CD46332-CCE0-4A45-BC6B-718769763F90}" type="parTrans" cxnId="{B4A36065-A73A-4EFD-930D-48D4A9C79E8F}">
      <dgm:prSet/>
      <dgm:spPr/>
      <dgm:t>
        <a:bodyPr/>
        <a:lstStyle/>
        <a:p>
          <a:endParaRPr lang="en-US"/>
        </a:p>
      </dgm:t>
    </dgm:pt>
    <dgm:pt modelId="{49C0FDB3-AB1B-4BD1-820D-19B21BE893EC}" type="sibTrans" cxnId="{B4A36065-A73A-4EFD-930D-48D4A9C79E8F}">
      <dgm:prSet/>
      <dgm:spPr/>
      <dgm:t>
        <a:bodyPr/>
        <a:lstStyle/>
        <a:p>
          <a:endParaRPr lang="en-US"/>
        </a:p>
      </dgm:t>
    </dgm:pt>
    <dgm:pt modelId="{0A1419C8-B812-4429-A1E7-AAAA97AB050C}">
      <dgm:prSet/>
      <dgm:spPr/>
      <dgm:t>
        <a:bodyPr/>
        <a:lstStyle/>
        <a:p>
          <a:r>
            <a:rPr lang="en-GB"/>
            <a:t>arrangements for reasonable time off with pay to look for jobs or arrange training;</a:t>
          </a:r>
          <a:endParaRPr lang="en-US"/>
        </a:p>
      </dgm:t>
    </dgm:pt>
    <dgm:pt modelId="{71465D7D-465C-4500-8A45-12670D58BCE2}" type="parTrans" cxnId="{CEE3DD61-68A9-4B73-8F27-888E142745FB}">
      <dgm:prSet/>
      <dgm:spPr/>
      <dgm:t>
        <a:bodyPr/>
        <a:lstStyle/>
        <a:p>
          <a:endParaRPr lang="en-US"/>
        </a:p>
      </dgm:t>
    </dgm:pt>
    <dgm:pt modelId="{725913E9-EDCA-40E0-8E97-15030640FD3A}" type="sibTrans" cxnId="{CEE3DD61-68A9-4B73-8F27-888E142745FB}">
      <dgm:prSet/>
      <dgm:spPr/>
      <dgm:t>
        <a:bodyPr/>
        <a:lstStyle/>
        <a:p>
          <a:endParaRPr lang="en-US"/>
        </a:p>
      </dgm:t>
    </dgm:pt>
    <dgm:pt modelId="{CC1D5955-165E-4FC9-8044-5D160710BE40}">
      <dgm:prSet/>
      <dgm:spPr/>
      <dgm:t>
        <a:bodyPr/>
        <a:lstStyle/>
        <a:p>
          <a:r>
            <a:rPr lang="en-GB"/>
            <a:t>help with job hunting;</a:t>
          </a:r>
          <a:endParaRPr lang="en-US"/>
        </a:p>
      </dgm:t>
    </dgm:pt>
    <dgm:pt modelId="{A037F51B-77F7-4DC2-BECE-B5DC6130C534}" type="parTrans" cxnId="{605F10D8-6607-42BB-A008-E6EBBFCC3D02}">
      <dgm:prSet/>
      <dgm:spPr/>
      <dgm:t>
        <a:bodyPr/>
        <a:lstStyle/>
        <a:p>
          <a:endParaRPr lang="en-US"/>
        </a:p>
      </dgm:t>
    </dgm:pt>
    <dgm:pt modelId="{88782B12-9DC9-4454-A16E-15A4EF50A366}" type="sibTrans" cxnId="{605F10D8-6607-42BB-A008-E6EBBFCC3D02}">
      <dgm:prSet/>
      <dgm:spPr/>
      <dgm:t>
        <a:bodyPr/>
        <a:lstStyle/>
        <a:p>
          <a:endParaRPr lang="en-US"/>
        </a:p>
      </dgm:t>
    </dgm:pt>
    <dgm:pt modelId="{C8C35A1E-70CF-47BF-AF66-E4E4461D5817}">
      <dgm:prSet/>
      <dgm:spPr/>
      <dgm:t>
        <a:bodyPr/>
        <a:lstStyle/>
        <a:p>
          <a:r>
            <a:rPr lang="en-GB"/>
            <a:t>arrangements to transfer apprenticeships;</a:t>
          </a:r>
          <a:endParaRPr lang="en-US"/>
        </a:p>
      </dgm:t>
    </dgm:pt>
    <dgm:pt modelId="{FC27FC33-6E15-486C-9261-599D62C617D4}" type="parTrans" cxnId="{037B3A22-1819-4F9D-8BE7-B0098BE3CCA9}">
      <dgm:prSet/>
      <dgm:spPr/>
      <dgm:t>
        <a:bodyPr/>
        <a:lstStyle/>
        <a:p>
          <a:endParaRPr lang="en-US"/>
        </a:p>
      </dgm:t>
    </dgm:pt>
    <dgm:pt modelId="{6E82C444-EEA1-4903-B048-DA5F65F1A562}" type="sibTrans" cxnId="{037B3A22-1819-4F9D-8BE7-B0098BE3CCA9}">
      <dgm:prSet/>
      <dgm:spPr/>
      <dgm:t>
        <a:bodyPr/>
        <a:lstStyle/>
        <a:p>
          <a:endParaRPr lang="en-US"/>
        </a:p>
      </dgm:t>
    </dgm:pt>
    <dgm:pt modelId="{6D88EFD5-BBC9-4862-BE69-C947DB224702}" type="pres">
      <dgm:prSet presAssocID="{39525CA7-9F10-44FB-BFA0-BD3922CAA6B6}" presName="root" presStyleCnt="0">
        <dgm:presLayoutVars>
          <dgm:dir/>
          <dgm:resizeHandles val="exact"/>
        </dgm:presLayoutVars>
      </dgm:prSet>
      <dgm:spPr/>
    </dgm:pt>
    <dgm:pt modelId="{631B7C78-6C38-48D6-81C7-7CEF77DB47A6}" type="pres">
      <dgm:prSet presAssocID="{F2FBFB47-88A0-4136-B013-84546E016D83}" presName="compNode" presStyleCnt="0"/>
      <dgm:spPr/>
    </dgm:pt>
    <dgm:pt modelId="{D12A9252-102D-4B91-890C-B8D37101F611}" type="pres">
      <dgm:prSet presAssocID="{F2FBFB47-88A0-4136-B013-84546E016D83}" presName="bgRect" presStyleLbl="bgShp" presStyleIdx="0" presStyleCnt="6"/>
      <dgm:spPr/>
    </dgm:pt>
    <dgm:pt modelId="{60094BCC-1C49-4D7A-BA51-930B73D4EEE7}" type="pres">
      <dgm:prSet presAssocID="{F2FBFB47-88A0-4136-B013-84546E016D8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ADDDBD2-DB14-4481-AC05-04AF37F3DE11}" type="pres">
      <dgm:prSet presAssocID="{F2FBFB47-88A0-4136-B013-84546E016D83}" presName="spaceRect" presStyleCnt="0"/>
      <dgm:spPr/>
    </dgm:pt>
    <dgm:pt modelId="{FBDB2508-1DC4-4A12-87CF-F98F2D958C1C}" type="pres">
      <dgm:prSet presAssocID="{F2FBFB47-88A0-4136-B013-84546E016D83}" presName="parTx" presStyleLbl="revTx" presStyleIdx="0" presStyleCnt="6">
        <dgm:presLayoutVars>
          <dgm:chMax val="0"/>
          <dgm:chPref val="0"/>
        </dgm:presLayoutVars>
      </dgm:prSet>
      <dgm:spPr/>
    </dgm:pt>
    <dgm:pt modelId="{F35CBF4B-672E-4FF0-9A7C-65E8C0D9FC67}" type="pres">
      <dgm:prSet presAssocID="{690D4345-5833-47EB-B6B6-07449D5C71A2}" presName="sibTrans" presStyleCnt="0"/>
      <dgm:spPr/>
    </dgm:pt>
    <dgm:pt modelId="{4725B5FE-CB31-4D6E-BE48-6F3FF3FE54EE}" type="pres">
      <dgm:prSet presAssocID="{B634FEC2-393A-458E-B6BC-F7973D6E958B}" presName="compNode" presStyleCnt="0"/>
      <dgm:spPr/>
    </dgm:pt>
    <dgm:pt modelId="{3588255C-2CAB-4CDD-86C8-892D8B8C3E0C}" type="pres">
      <dgm:prSet presAssocID="{B634FEC2-393A-458E-B6BC-F7973D6E958B}" presName="bgRect" presStyleLbl="bgShp" presStyleIdx="1" presStyleCnt="6"/>
      <dgm:spPr/>
    </dgm:pt>
    <dgm:pt modelId="{8CF36566-D95F-4218-8E0A-2B267373444F}" type="pres">
      <dgm:prSet presAssocID="{B634FEC2-393A-458E-B6BC-F7973D6E958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3A85B7E7-366E-4278-9C70-475322583DDB}" type="pres">
      <dgm:prSet presAssocID="{B634FEC2-393A-458E-B6BC-F7973D6E958B}" presName="spaceRect" presStyleCnt="0"/>
      <dgm:spPr/>
    </dgm:pt>
    <dgm:pt modelId="{C4148033-7F0B-4523-8BBF-23ADD991A98A}" type="pres">
      <dgm:prSet presAssocID="{B634FEC2-393A-458E-B6BC-F7973D6E958B}" presName="parTx" presStyleLbl="revTx" presStyleIdx="1" presStyleCnt="6">
        <dgm:presLayoutVars>
          <dgm:chMax val="0"/>
          <dgm:chPref val="0"/>
        </dgm:presLayoutVars>
      </dgm:prSet>
      <dgm:spPr/>
    </dgm:pt>
    <dgm:pt modelId="{B7B1D777-DF2C-48D1-A87E-A0B81699E50F}" type="pres">
      <dgm:prSet presAssocID="{0B606DFB-5F93-49CF-948F-8A70BB5F3A7C}" presName="sibTrans" presStyleCnt="0"/>
      <dgm:spPr/>
    </dgm:pt>
    <dgm:pt modelId="{B59E5521-F73F-48B9-A14B-F4A74D27BF3A}" type="pres">
      <dgm:prSet presAssocID="{FA3186A5-D064-4BB0-8614-BB4F2CCC3E6F}" presName="compNode" presStyleCnt="0"/>
      <dgm:spPr/>
    </dgm:pt>
    <dgm:pt modelId="{3F950645-687A-46DF-B19A-F023EFC72155}" type="pres">
      <dgm:prSet presAssocID="{FA3186A5-D064-4BB0-8614-BB4F2CCC3E6F}" presName="bgRect" presStyleLbl="bgShp" presStyleIdx="2" presStyleCnt="6"/>
      <dgm:spPr/>
    </dgm:pt>
    <dgm:pt modelId="{D9B07FCB-A236-4F51-ADE9-4B560D2C37CC}" type="pres">
      <dgm:prSet presAssocID="{FA3186A5-D064-4BB0-8614-BB4F2CCC3E6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in"/>
        </a:ext>
      </dgm:extLst>
    </dgm:pt>
    <dgm:pt modelId="{1C433ADF-CA39-4AF2-A7BE-B7DE5F145E20}" type="pres">
      <dgm:prSet presAssocID="{FA3186A5-D064-4BB0-8614-BB4F2CCC3E6F}" presName="spaceRect" presStyleCnt="0"/>
      <dgm:spPr/>
    </dgm:pt>
    <dgm:pt modelId="{3E4EF7CA-CBEC-4C20-AB80-CA8315CE8F70}" type="pres">
      <dgm:prSet presAssocID="{FA3186A5-D064-4BB0-8614-BB4F2CCC3E6F}" presName="parTx" presStyleLbl="revTx" presStyleIdx="2" presStyleCnt="6">
        <dgm:presLayoutVars>
          <dgm:chMax val="0"/>
          <dgm:chPref val="0"/>
        </dgm:presLayoutVars>
      </dgm:prSet>
      <dgm:spPr/>
    </dgm:pt>
    <dgm:pt modelId="{923D2A55-66CA-42C6-A2CE-E72AF8E73925}" type="pres">
      <dgm:prSet presAssocID="{49C0FDB3-AB1B-4BD1-820D-19B21BE893EC}" presName="sibTrans" presStyleCnt="0"/>
      <dgm:spPr/>
    </dgm:pt>
    <dgm:pt modelId="{323D5DC7-08CB-4B9A-8578-7F0F3341E8BA}" type="pres">
      <dgm:prSet presAssocID="{0A1419C8-B812-4429-A1E7-AAAA97AB050C}" presName="compNode" presStyleCnt="0"/>
      <dgm:spPr/>
    </dgm:pt>
    <dgm:pt modelId="{05553863-6BF1-4409-8955-318659E694EF}" type="pres">
      <dgm:prSet presAssocID="{0A1419C8-B812-4429-A1E7-AAAA97AB050C}" presName="bgRect" presStyleLbl="bgShp" presStyleIdx="3" presStyleCnt="6"/>
      <dgm:spPr/>
    </dgm:pt>
    <dgm:pt modelId="{D6410A25-A6D4-436D-85F3-2130DFEC440D}" type="pres">
      <dgm:prSet presAssocID="{0A1419C8-B812-4429-A1E7-AAAA97AB050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CE21976F-9660-46B6-9ED2-D4D92F6B2524}" type="pres">
      <dgm:prSet presAssocID="{0A1419C8-B812-4429-A1E7-AAAA97AB050C}" presName="spaceRect" presStyleCnt="0"/>
      <dgm:spPr/>
    </dgm:pt>
    <dgm:pt modelId="{DD2FC423-EBEA-4A73-8E0D-23576C6B3106}" type="pres">
      <dgm:prSet presAssocID="{0A1419C8-B812-4429-A1E7-AAAA97AB050C}" presName="parTx" presStyleLbl="revTx" presStyleIdx="3" presStyleCnt="6">
        <dgm:presLayoutVars>
          <dgm:chMax val="0"/>
          <dgm:chPref val="0"/>
        </dgm:presLayoutVars>
      </dgm:prSet>
      <dgm:spPr/>
    </dgm:pt>
    <dgm:pt modelId="{E38DCC44-64D4-4EE9-A873-BF72989759FD}" type="pres">
      <dgm:prSet presAssocID="{725913E9-EDCA-40E0-8E97-15030640FD3A}" presName="sibTrans" presStyleCnt="0"/>
      <dgm:spPr/>
    </dgm:pt>
    <dgm:pt modelId="{5D8503CA-F295-4047-A97F-AC3FFD00829E}" type="pres">
      <dgm:prSet presAssocID="{CC1D5955-165E-4FC9-8044-5D160710BE40}" presName="compNode" presStyleCnt="0"/>
      <dgm:spPr/>
    </dgm:pt>
    <dgm:pt modelId="{75113519-08EC-4B39-80BC-FC19E10E2CE5}" type="pres">
      <dgm:prSet presAssocID="{CC1D5955-165E-4FC9-8044-5D160710BE40}" presName="bgRect" presStyleLbl="bgShp" presStyleIdx="4" presStyleCnt="6"/>
      <dgm:spPr/>
    </dgm:pt>
    <dgm:pt modelId="{C73BCDAD-0BCB-4EFA-B531-664BC52E6B99}" type="pres">
      <dgm:prSet presAssocID="{CC1D5955-165E-4FC9-8044-5D160710BE4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er"/>
        </a:ext>
      </dgm:extLst>
    </dgm:pt>
    <dgm:pt modelId="{18F85CE0-7393-44B2-B3A6-36E45049254B}" type="pres">
      <dgm:prSet presAssocID="{CC1D5955-165E-4FC9-8044-5D160710BE40}" presName="spaceRect" presStyleCnt="0"/>
      <dgm:spPr/>
    </dgm:pt>
    <dgm:pt modelId="{D0F25216-B60A-4D3A-B8F1-78A4C4FB4A62}" type="pres">
      <dgm:prSet presAssocID="{CC1D5955-165E-4FC9-8044-5D160710BE40}" presName="parTx" presStyleLbl="revTx" presStyleIdx="4" presStyleCnt="6">
        <dgm:presLayoutVars>
          <dgm:chMax val="0"/>
          <dgm:chPref val="0"/>
        </dgm:presLayoutVars>
      </dgm:prSet>
      <dgm:spPr/>
    </dgm:pt>
    <dgm:pt modelId="{2E66097E-D8EC-4160-80CB-1E52A8DD2197}" type="pres">
      <dgm:prSet presAssocID="{88782B12-9DC9-4454-A16E-15A4EF50A366}" presName="sibTrans" presStyleCnt="0"/>
      <dgm:spPr/>
    </dgm:pt>
    <dgm:pt modelId="{068BE12A-8F3F-4447-A8A8-D153765C7CE9}" type="pres">
      <dgm:prSet presAssocID="{C8C35A1E-70CF-47BF-AF66-E4E4461D5817}" presName="compNode" presStyleCnt="0"/>
      <dgm:spPr/>
    </dgm:pt>
    <dgm:pt modelId="{1DF68A0D-39AC-4272-995C-5ACF507A7CD1}" type="pres">
      <dgm:prSet presAssocID="{C8C35A1E-70CF-47BF-AF66-E4E4461D5817}" presName="bgRect" presStyleLbl="bgShp" presStyleIdx="5" presStyleCnt="6"/>
      <dgm:spPr/>
    </dgm:pt>
    <dgm:pt modelId="{61B4E347-05D3-44D9-AFA0-1AD9AE9A9161}" type="pres">
      <dgm:prSet presAssocID="{C8C35A1E-70CF-47BF-AF66-E4E4461D581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elder"/>
        </a:ext>
      </dgm:extLst>
    </dgm:pt>
    <dgm:pt modelId="{8E3EF7A5-C6A1-4A82-A9C7-1B5534953355}" type="pres">
      <dgm:prSet presAssocID="{C8C35A1E-70CF-47BF-AF66-E4E4461D5817}" presName="spaceRect" presStyleCnt="0"/>
      <dgm:spPr/>
    </dgm:pt>
    <dgm:pt modelId="{B744A2A9-23E3-4F2C-8C94-261E895078E3}" type="pres">
      <dgm:prSet presAssocID="{C8C35A1E-70CF-47BF-AF66-E4E4461D5817}" presName="parTx" presStyleLbl="revTx" presStyleIdx="5" presStyleCnt="6">
        <dgm:presLayoutVars>
          <dgm:chMax val="0"/>
          <dgm:chPref val="0"/>
        </dgm:presLayoutVars>
      </dgm:prSet>
      <dgm:spPr/>
    </dgm:pt>
  </dgm:ptLst>
  <dgm:cxnLst>
    <dgm:cxn modelId="{3A72721E-E319-4FB5-BB6D-F44CA96C2C6B}" type="presOf" srcId="{0A1419C8-B812-4429-A1E7-AAAA97AB050C}" destId="{DD2FC423-EBEA-4A73-8E0D-23576C6B3106}" srcOrd="0" destOrd="0" presId="urn:microsoft.com/office/officeart/2018/2/layout/IconVerticalSolidList"/>
    <dgm:cxn modelId="{AB259720-DB9F-41BF-9CCA-F99D325A1830}" type="presOf" srcId="{CC1D5955-165E-4FC9-8044-5D160710BE40}" destId="{D0F25216-B60A-4D3A-B8F1-78A4C4FB4A62}" srcOrd="0" destOrd="0" presId="urn:microsoft.com/office/officeart/2018/2/layout/IconVerticalSolidList"/>
    <dgm:cxn modelId="{037B3A22-1819-4F9D-8BE7-B0098BE3CCA9}" srcId="{39525CA7-9F10-44FB-BFA0-BD3922CAA6B6}" destId="{C8C35A1E-70CF-47BF-AF66-E4E4461D5817}" srcOrd="5" destOrd="0" parTransId="{FC27FC33-6E15-486C-9261-599D62C617D4}" sibTransId="{6E82C444-EEA1-4903-B048-DA5F65F1A562}"/>
    <dgm:cxn modelId="{BEC7393E-B0A4-4AFE-964F-C825161DD30B}" type="presOf" srcId="{FA3186A5-D064-4BB0-8614-BB4F2CCC3E6F}" destId="{3E4EF7CA-CBEC-4C20-AB80-CA8315CE8F70}" srcOrd="0" destOrd="0" presId="urn:microsoft.com/office/officeart/2018/2/layout/IconVerticalSolidList"/>
    <dgm:cxn modelId="{12AAD661-F836-40BE-8413-EC33D7142E00}" type="presOf" srcId="{39525CA7-9F10-44FB-BFA0-BD3922CAA6B6}" destId="{6D88EFD5-BBC9-4862-BE69-C947DB224702}" srcOrd="0" destOrd="0" presId="urn:microsoft.com/office/officeart/2018/2/layout/IconVerticalSolidList"/>
    <dgm:cxn modelId="{CEE3DD61-68A9-4B73-8F27-888E142745FB}" srcId="{39525CA7-9F10-44FB-BFA0-BD3922CAA6B6}" destId="{0A1419C8-B812-4429-A1E7-AAAA97AB050C}" srcOrd="3" destOrd="0" parTransId="{71465D7D-465C-4500-8A45-12670D58BCE2}" sibTransId="{725913E9-EDCA-40E0-8E97-15030640FD3A}"/>
    <dgm:cxn modelId="{A1025242-8807-49FF-8384-F8171EFB1CC3}" srcId="{39525CA7-9F10-44FB-BFA0-BD3922CAA6B6}" destId="{F2FBFB47-88A0-4136-B013-84546E016D83}" srcOrd="0" destOrd="0" parTransId="{546924E0-E2E1-46A5-8B13-28E75A189063}" sibTransId="{690D4345-5833-47EB-B6B6-07449D5C71A2}"/>
    <dgm:cxn modelId="{B4A36065-A73A-4EFD-930D-48D4A9C79E8F}" srcId="{39525CA7-9F10-44FB-BFA0-BD3922CAA6B6}" destId="{FA3186A5-D064-4BB0-8614-BB4F2CCC3E6F}" srcOrd="2" destOrd="0" parTransId="{0CD46332-CCE0-4A45-BC6B-718769763F90}" sibTransId="{49C0FDB3-AB1B-4BD1-820D-19B21BE893EC}"/>
    <dgm:cxn modelId="{18432B68-478F-438F-964D-22CC4ABDD0BE}" type="presOf" srcId="{F2FBFB47-88A0-4136-B013-84546E016D83}" destId="{FBDB2508-1DC4-4A12-87CF-F98F2D958C1C}" srcOrd="0" destOrd="0" presId="urn:microsoft.com/office/officeart/2018/2/layout/IconVerticalSolidList"/>
    <dgm:cxn modelId="{37083570-91E9-46A8-91BC-BBA9ABBF9280}" type="presOf" srcId="{C8C35A1E-70CF-47BF-AF66-E4E4461D5817}" destId="{B744A2A9-23E3-4F2C-8C94-261E895078E3}" srcOrd="0" destOrd="0" presId="urn:microsoft.com/office/officeart/2018/2/layout/IconVerticalSolidList"/>
    <dgm:cxn modelId="{3D2D5275-3B9E-46AB-A436-B50765850E1B}" srcId="{39525CA7-9F10-44FB-BFA0-BD3922CAA6B6}" destId="{B634FEC2-393A-458E-B6BC-F7973D6E958B}" srcOrd="1" destOrd="0" parTransId="{E32D55E6-0CBD-46F4-A06E-3C0F593D9300}" sibTransId="{0B606DFB-5F93-49CF-948F-8A70BB5F3A7C}"/>
    <dgm:cxn modelId="{605F10D8-6607-42BB-A008-E6EBBFCC3D02}" srcId="{39525CA7-9F10-44FB-BFA0-BD3922CAA6B6}" destId="{CC1D5955-165E-4FC9-8044-5D160710BE40}" srcOrd="4" destOrd="0" parTransId="{A037F51B-77F7-4DC2-BECE-B5DC6130C534}" sibTransId="{88782B12-9DC9-4454-A16E-15A4EF50A366}"/>
    <dgm:cxn modelId="{E80472FD-D03A-45D4-9600-529E3A1593E6}" type="presOf" srcId="{B634FEC2-393A-458E-B6BC-F7973D6E958B}" destId="{C4148033-7F0B-4523-8BBF-23ADD991A98A}" srcOrd="0" destOrd="0" presId="urn:microsoft.com/office/officeart/2018/2/layout/IconVerticalSolidList"/>
    <dgm:cxn modelId="{317F86A0-F27E-4E8D-8899-93ABDE774C0E}" type="presParOf" srcId="{6D88EFD5-BBC9-4862-BE69-C947DB224702}" destId="{631B7C78-6C38-48D6-81C7-7CEF77DB47A6}" srcOrd="0" destOrd="0" presId="urn:microsoft.com/office/officeart/2018/2/layout/IconVerticalSolidList"/>
    <dgm:cxn modelId="{C5483599-A096-44CE-B5CC-EB0439AA8632}" type="presParOf" srcId="{631B7C78-6C38-48D6-81C7-7CEF77DB47A6}" destId="{D12A9252-102D-4B91-890C-B8D37101F611}" srcOrd="0" destOrd="0" presId="urn:microsoft.com/office/officeart/2018/2/layout/IconVerticalSolidList"/>
    <dgm:cxn modelId="{BF8EE993-7AB6-4FD5-B74A-F4C3DE1B37F5}" type="presParOf" srcId="{631B7C78-6C38-48D6-81C7-7CEF77DB47A6}" destId="{60094BCC-1C49-4D7A-BA51-930B73D4EEE7}" srcOrd="1" destOrd="0" presId="urn:microsoft.com/office/officeart/2018/2/layout/IconVerticalSolidList"/>
    <dgm:cxn modelId="{02F29836-EAF2-47F7-80DC-63D9F52087D8}" type="presParOf" srcId="{631B7C78-6C38-48D6-81C7-7CEF77DB47A6}" destId="{4ADDDBD2-DB14-4481-AC05-04AF37F3DE11}" srcOrd="2" destOrd="0" presId="urn:microsoft.com/office/officeart/2018/2/layout/IconVerticalSolidList"/>
    <dgm:cxn modelId="{BF32C5CA-892A-429A-838C-31CE0FAD1C47}" type="presParOf" srcId="{631B7C78-6C38-48D6-81C7-7CEF77DB47A6}" destId="{FBDB2508-1DC4-4A12-87CF-F98F2D958C1C}" srcOrd="3" destOrd="0" presId="urn:microsoft.com/office/officeart/2018/2/layout/IconVerticalSolidList"/>
    <dgm:cxn modelId="{5BFC0620-6EE4-42F0-A5F2-58EC6CFAF4DA}" type="presParOf" srcId="{6D88EFD5-BBC9-4862-BE69-C947DB224702}" destId="{F35CBF4B-672E-4FF0-9A7C-65E8C0D9FC67}" srcOrd="1" destOrd="0" presId="urn:microsoft.com/office/officeart/2018/2/layout/IconVerticalSolidList"/>
    <dgm:cxn modelId="{70BA836E-91FB-4681-8701-7CEA16045E8D}" type="presParOf" srcId="{6D88EFD5-BBC9-4862-BE69-C947DB224702}" destId="{4725B5FE-CB31-4D6E-BE48-6F3FF3FE54EE}" srcOrd="2" destOrd="0" presId="urn:microsoft.com/office/officeart/2018/2/layout/IconVerticalSolidList"/>
    <dgm:cxn modelId="{5A1CC75C-7CEC-4588-A596-1911539A4571}" type="presParOf" srcId="{4725B5FE-CB31-4D6E-BE48-6F3FF3FE54EE}" destId="{3588255C-2CAB-4CDD-86C8-892D8B8C3E0C}" srcOrd="0" destOrd="0" presId="urn:microsoft.com/office/officeart/2018/2/layout/IconVerticalSolidList"/>
    <dgm:cxn modelId="{E4C4A831-534F-4F32-9009-C42841C67392}" type="presParOf" srcId="{4725B5FE-CB31-4D6E-BE48-6F3FF3FE54EE}" destId="{8CF36566-D95F-4218-8E0A-2B267373444F}" srcOrd="1" destOrd="0" presId="urn:microsoft.com/office/officeart/2018/2/layout/IconVerticalSolidList"/>
    <dgm:cxn modelId="{4066C079-F6F2-44DF-88FD-9AAD84A144CA}" type="presParOf" srcId="{4725B5FE-CB31-4D6E-BE48-6F3FF3FE54EE}" destId="{3A85B7E7-366E-4278-9C70-475322583DDB}" srcOrd="2" destOrd="0" presId="urn:microsoft.com/office/officeart/2018/2/layout/IconVerticalSolidList"/>
    <dgm:cxn modelId="{1DA637A6-B0DF-437A-934D-B5CF9EC6031D}" type="presParOf" srcId="{4725B5FE-CB31-4D6E-BE48-6F3FF3FE54EE}" destId="{C4148033-7F0B-4523-8BBF-23ADD991A98A}" srcOrd="3" destOrd="0" presId="urn:microsoft.com/office/officeart/2018/2/layout/IconVerticalSolidList"/>
    <dgm:cxn modelId="{BF0AAA19-F149-4E5C-93A5-C03F25F3DEDD}" type="presParOf" srcId="{6D88EFD5-BBC9-4862-BE69-C947DB224702}" destId="{B7B1D777-DF2C-48D1-A87E-A0B81699E50F}" srcOrd="3" destOrd="0" presId="urn:microsoft.com/office/officeart/2018/2/layout/IconVerticalSolidList"/>
    <dgm:cxn modelId="{07E5B7E6-00EF-4C88-BDC4-F3D7322CB3DC}" type="presParOf" srcId="{6D88EFD5-BBC9-4862-BE69-C947DB224702}" destId="{B59E5521-F73F-48B9-A14B-F4A74D27BF3A}" srcOrd="4" destOrd="0" presId="urn:microsoft.com/office/officeart/2018/2/layout/IconVerticalSolidList"/>
    <dgm:cxn modelId="{44122D68-4EB4-4DBC-80FE-DB2369E987D7}" type="presParOf" srcId="{B59E5521-F73F-48B9-A14B-F4A74D27BF3A}" destId="{3F950645-687A-46DF-B19A-F023EFC72155}" srcOrd="0" destOrd="0" presId="urn:microsoft.com/office/officeart/2018/2/layout/IconVerticalSolidList"/>
    <dgm:cxn modelId="{F7B663A2-2FDD-4325-A729-003732DC6932}" type="presParOf" srcId="{B59E5521-F73F-48B9-A14B-F4A74D27BF3A}" destId="{D9B07FCB-A236-4F51-ADE9-4B560D2C37CC}" srcOrd="1" destOrd="0" presId="urn:microsoft.com/office/officeart/2018/2/layout/IconVerticalSolidList"/>
    <dgm:cxn modelId="{024BB629-B232-4C14-9ADA-D59A7A1286BA}" type="presParOf" srcId="{B59E5521-F73F-48B9-A14B-F4A74D27BF3A}" destId="{1C433ADF-CA39-4AF2-A7BE-B7DE5F145E20}" srcOrd="2" destOrd="0" presId="urn:microsoft.com/office/officeart/2018/2/layout/IconVerticalSolidList"/>
    <dgm:cxn modelId="{3C542DCA-AE8E-4C7A-A724-016BC3F90489}" type="presParOf" srcId="{B59E5521-F73F-48B9-A14B-F4A74D27BF3A}" destId="{3E4EF7CA-CBEC-4C20-AB80-CA8315CE8F70}" srcOrd="3" destOrd="0" presId="urn:microsoft.com/office/officeart/2018/2/layout/IconVerticalSolidList"/>
    <dgm:cxn modelId="{DFFC2A2D-6023-4209-9707-595D5C96116D}" type="presParOf" srcId="{6D88EFD5-BBC9-4862-BE69-C947DB224702}" destId="{923D2A55-66CA-42C6-A2CE-E72AF8E73925}" srcOrd="5" destOrd="0" presId="urn:microsoft.com/office/officeart/2018/2/layout/IconVerticalSolidList"/>
    <dgm:cxn modelId="{8193D35E-6B9A-4098-A680-1A4E45B73AF7}" type="presParOf" srcId="{6D88EFD5-BBC9-4862-BE69-C947DB224702}" destId="{323D5DC7-08CB-4B9A-8578-7F0F3341E8BA}" srcOrd="6" destOrd="0" presId="urn:microsoft.com/office/officeart/2018/2/layout/IconVerticalSolidList"/>
    <dgm:cxn modelId="{5D6604E0-F2A5-40AA-9DD5-9F88D8B7FD2D}" type="presParOf" srcId="{323D5DC7-08CB-4B9A-8578-7F0F3341E8BA}" destId="{05553863-6BF1-4409-8955-318659E694EF}" srcOrd="0" destOrd="0" presId="urn:microsoft.com/office/officeart/2018/2/layout/IconVerticalSolidList"/>
    <dgm:cxn modelId="{E4E0F775-3654-47AD-9F06-2EF75B5ED8F7}" type="presParOf" srcId="{323D5DC7-08CB-4B9A-8578-7F0F3341E8BA}" destId="{D6410A25-A6D4-436D-85F3-2130DFEC440D}" srcOrd="1" destOrd="0" presId="urn:microsoft.com/office/officeart/2018/2/layout/IconVerticalSolidList"/>
    <dgm:cxn modelId="{3EACF194-7B6B-4153-AD6B-ACD403E975EC}" type="presParOf" srcId="{323D5DC7-08CB-4B9A-8578-7F0F3341E8BA}" destId="{CE21976F-9660-46B6-9ED2-D4D92F6B2524}" srcOrd="2" destOrd="0" presId="urn:microsoft.com/office/officeart/2018/2/layout/IconVerticalSolidList"/>
    <dgm:cxn modelId="{97FC7476-1AA2-487B-AA9D-91B417A49D78}" type="presParOf" srcId="{323D5DC7-08CB-4B9A-8578-7F0F3341E8BA}" destId="{DD2FC423-EBEA-4A73-8E0D-23576C6B3106}" srcOrd="3" destOrd="0" presId="urn:microsoft.com/office/officeart/2018/2/layout/IconVerticalSolidList"/>
    <dgm:cxn modelId="{22E4510F-1A9E-4687-B2E6-D1F85DB2B25A}" type="presParOf" srcId="{6D88EFD5-BBC9-4862-BE69-C947DB224702}" destId="{E38DCC44-64D4-4EE9-A873-BF72989759FD}" srcOrd="7" destOrd="0" presId="urn:microsoft.com/office/officeart/2018/2/layout/IconVerticalSolidList"/>
    <dgm:cxn modelId="{660CF5D0-94C9-4AF6-B208-4606FA7A518F}" type="presParOf" srcId="{6D88EFD5-BBC9-4862-BE69-C947DB224702}" destId="{5D8503CA-F295-4047-A97F-AC3FFD00829E}" srcOrd="8" destOrd="0" presId="urn:microsoft.com/office/officeart/2018/2/layout/IconVerticalSolidList"/>
    <dgm:cxn modelId="{93A9A343-DE8A-47C7-897D-55639841D2E4}" type="presParOf" srcId="{5D8503CA-F295-4047-A97F-AC3FFD00829E}" destId="{75113519-08EC-4B39-80BC-FC19E10E2CE5}" srcOrd="0" destOrd="0" presId="urn:microsoft.com/office/officeart/2018/2/layout/IconVerticalSolidList"/>
    <dgm:cxn modelId="{FE315D7E-F8F4-4061-88D9-A9D20C6260AB}" type="presParOf" srcId="{5D8503CA-F295-4047-A97F-AC3FFD00829E}" destId="{C73BCDAD-0BCB-4EFA-B531-664BC52E6B99}" srcOrd="1" destOrd="0" presId="urn:microsoft.com/office/officeart/2018/2/layout/IconVerticalSolidList"/>
    <dgm:cxn modelId="{D392A711-AB46-4FFC-A149-9187EC7D6703}" type="presParOf" srcId="{5D8503CA-F295-4047-A97F-AC3FFD00829E}" destId="{18F85CE0-7393-44B2-B3A6-36E45049254B}" srcOrd="2" destOrd="0" presId="urn:microsoft.com/office/officeart/2018/2/layout/IconVerticalSolidList"/>
    <dgm:cxn modelId="{89CDE989-BCD8-4145-80D5-2C8DE7B79614}" type="presParOf" srcId="{5D8503CA-F295-4047-A97F-AC3FFD00829E}" destId="{D0F25216-B60A-4D3A-B8F1-78A4C4FB4A62}" srcOrd="3" destOrd="0" presId="urn:microsoft.com/office/officeart/2018/2/layout/IconVerticalSolidList"/>
    <dgm:cxn modelId="{926641ED-C6F6-40E9-8A57-1EE4D914EDD4}" type="presParOf" srcId="{6D88EFD5-BBC9-4862-BE69-C947DB224702}" destId="{2E66097E-D8EC-4160-80CB-1E52A8DD2197}" srcOrd="9" destOrd="0" presId="urn:microsoft.com/office/officeart/2018/2/layout/IconVerticalSolidList"/>
    <dgm:cxn modelId="{07B07F85-61EE-460A-868A-CDD3C0ABEBAD}" type="presParOf" srcId="{6D88EFD5-BBC9-4862-BE69-C947DB224702}" destId="{068BE12A-8F3F-4447-A8A8-D153765C7CE9}" srcOrd="10" destOrd="0" presId="urn:microsoft.com/office/officeart/2018/2/layout/IconVerticalSolidList"/>
    <dgm:cxn modelId="{28EC2292-6F98-4D6C-A815-D5D9F29C585E}" type="presParOf" srcId="{068BE12A-8F3F-4447-A8A8-D153765C7CE9}" destId="{1DF68A0D-39AC-4272-995C-5ACF507A7CD1}" srcOrd="0" destOrd="0" presId="urn:microsoft.com/office/officeart/2018/2/layout/IconVerticalSolidList"/>
    <dgm:cxn modelId="{0ED36A00-7502-4438-87F0-513AE3DE22CC}" type="presParOf" srcId="{068BE12A-8F3F-4447-A8A8-D153765C7CE9}" destId="{61B4E347-05D3-44D9-AFA0-1AD9AE9A9161}" srcOrd="1" destOrd="0" presId="urn:microsoft.com/office/officeart/2018/2/layout/IconVerticalSolidList"/>
    <dgm:cxn modelId="{B7CCF534-1295-469C-AB9B-9F62C6D3071B}" type="presParOf" srcId="{068BE12A-8F3F-4447-A8A8-D153765C7CE9}" destId="{8E3EF7A5-C6A1-4A82-A9C7-1B5534953355}" srcOrd="2" destOrd="0" presId="urn:microsoft.com/office/officeart/2018/2/layout/IconVerticalSolidList"/>
    <dgm:cxn modelId="{35C65376-08FA-4EF0-BC23-7475D3AA5985}" type="presParOf" srcId="{068BE12A-8F3F-4447-A8A8-D153765C7CE9}" destId="{B744A2A9-23E3-4F2C-8C94-261E895078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18FB7-7DF3-42C8-9C9A-58C63FCEE135}">
      <dsp:nvSpPr>
        <dsp:cNvPr id="0" name=""/>
        <dsp:cNvSpPr/>
      </dsp:nvSpPr>
      <dsp:spPr>
        <a:xfrm>
          <a:off x="134825" y="275313"/>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D5B7ED-585E-4164-98F7-2937012857DB}">
      <dsp:nvSpPr>
        <dsp:cNvPr id="0" name=""/>
        <dsp:cNvSpPr/>
      </dsp:nvSpPr>
      <dsp:spPr>
        <a:xfrm>
          <a:off x="406966" y="547454"/>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CB5BAC-D549-46C7-A3C1-F8A3047B2093}">
      <dsp:nvSpPr>
        <dsp:cNvPr id="0" name=""/>
        <dsp:cNvSpPr/>
      </dsp:nvSpPr>
      <dsp:spPr>
        <a:xfrm>
          <a:off x="1708430"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0" i="0" kern="1200"/>
            <a:t>closure of the whole or part of a business, or relocation to another site;</a:t>
          </a:r>
          <a:endParaRPr lang="en-US" sz="2200" kern="1200"/>
        </a:p>
      </dsp:txBody>
      <dsp:txXfrm>
        <a:off x="1708430" y="275313"/>
        <a:ext cx="3054644" cy="1295909"/>
      </dsp:txXfrm>
    </dsp:sp>
    <dsp:sp modelId="{355CAD27-888D-4D3B-83F8-87DDE8727D24}">
      <dsp:nvSpPr>
        <dsp:cNvPr id="0" name=""/>
        <dsp:cNvSpPr/>
      </dsp:nvSpPr>
      <dsp:spPr>
        <a:xfrm>
          <a:off x="5295324" y="275313"/>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B9D70-23D5-4CC9-91E6-10F6AFD9E98A}">
      <dsp:nvSpPr>
        <dsp:cNvPr id="0" name=""/>
        <dsp:cNvSpPr/>
      </dsp:nvSpPr>
      <dsp:spPr>
        <a:xfrm>
          <a:off x="5567465" y="547454"/>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B2B646-ED26-4BE3-A44A-D54E25D1AD71}">
      <dsp:nvSpPr>
        <dsp:cNvPr id="0" name=""/>
        <dsp:cNvSpPr/>
      </dsp:nvSpPr>
      <dsp:spPr>
        <a:xfrm>
          <a:off x="6868929"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0" i="0" kern="1200"/>
            <a:t>introduction of new technology leading to the need for fewer employees;</a:t>
          </a:r>
          <a:endParaRPr lang="en-US" sz="2200" kern="1200"/>
        </a:p>
      </dsp:txBody>
      <dsp:txXfrm>
        <a:off x="6868929" y="275313"/>
        <a:ext cx="3054644" cy="1295909"/>
      </dsp:txXfrm>
    </dsp:sp>
    <dsp:sp modelId="{6277190F-27CF-4B07-A229-E062CCF72F69}">
      <dsp:nvSpPr>
        <dsp:cNvPr id="0" name=""/>
        <dsp:cNvSpPr/>
      </dsp:nvSpPr>
      <dsp:spPr>
        <a:xfrm>
          <a:off x="134825" y="2214856"/>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FDA59-7145-406E-BA46-DD8DF4AB371E}">
      <dsp:nvSpPr>
        <dsp:cNvPr id="0" name=""/>
        <dsp:cNvSpPr/>
      </dsp:nvSpPr>
      <dsp:spPr>
        <a:xfrm>
          <a:off x="406966" y="2486997"/>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146C39-5298-46D5-AEA5-511B6B5DB76B}">
      <dsp:nvSpPr>
        <dsp:cNvPr id="0" name=""/>
        <dsp:cNvSpPr/>
      </dsp:nvSpPr>
      <dsp:spPr>
        <a:xfrm>
          <a:off x="1708430"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0" i="0" kern="1200"/>
            <a:t>loss of a contract leading to less work; or</a:t>
          </a:r>
          <a:endParaRPr lang="en-US" sz="2200" kern="1200"/>
        </a:p>
      </dsp:txBody>
      <dsp:txXfrm>
        <a:off x="1708430" y="2214856"/>
        <a:ext cx="3054644" cy="1295909"/>
      </dsp:txXfrm>
    </dsp:sp>
    <dsp:sp modelId="{9722EB8F-EF6E-4274-B800-C2568735F7DC}">
      <dsp:nvSpPr>
        <dsp:cNvPr id="0" name=""/>
        <dsp:cNvSpPr/>
      </dsp:nvSpPr>
      <dsp:spPr>
        <a:xfrm>
          <a:off x="5295324" y="2214856"/>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B23DE-2CD3-4CB2-A7F3-B5AE85110E26}">
      <dsp:nvSpPr>
        <dsp:cNvPr id="0" name=""/>
        <dsp:cNvSpPr/>
      </dsp:nvSpPr>
      <dsp:spPr>
        <a:xfrm>
          <a:off x="5567465" y="2486997"/>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1DB6C5-E7AE-43C2-BF5C-7A7C174277B5}">
      <dsp:nvSpPr>
        <dsp:cNvPr id="0" name=""/>
        <dsp:cNvSpPr/>
      </dsp:nvSpPr>
      <dsp:spPr>
        <a:xfrm>
          <a:off x="6868929"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b="0" i="0" kern="1200"/>
            <a:t>merger of two business following a TUPE transfer.</a:t>
          </a:r>
          <a:endParaRPr lang="en-US" sz="2200" kern="1200"/>
        </a:p>
      </dsp:txBody>
      <dsp:txXfrm>
        <a:off x="6868929" y="2214856"/>
        <a:ext cx="3054644" cy="129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109ED-074A-4A29-BFA5-1F0E8BC8DC30}">
      <dsp:nvSpPr>
        <dsp:cNvPr id="0" name=""/>
        <dsp:cNvSpPr/>
      </dsp:nvSpPr>
      <dsp:spPr>
        <a:xfrm>
          <a:off x="1816199" y="211362"/>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E142A-0F6A-4A27-BD56-FD98F6525ECD}">
      <dsp:nvSpPr>
        <dsp:cNvPr id="0" name=""/>
        <dsp:cNvSpPr/>
      </dsp:nvSpPr>
      <dsp:spPr>
        <a:xfrm>
          <a:off x="2284199" y="67936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A39178-69AF-45C0-BE2B-248E414524C8}">
      <dsp:nvSpPr>
        <dsp:cNvPr id="0" name=""/>
        <dsp:cNvSpPr/>
      </dsp:nvSpPr>
      <dsp:spPr>
        <a:xfrm>
          <a:off x="1114199" y="309136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0" i="0" kern="1200"/>
            <a:t>Regardless of whether an employer has a duty to enter into collective consultation, they must consult individual employees who are at risk of redundancy. </a:t>
          </a:r>
          <a:endParaRPr lang="en-US" sz="1200" kern="1200"/>
        </a:p>
      </dsp:txBody>
      <dsp:txXfrm>
        <a:off x="1114199" y="3091362"/>
        <a:ext cx="3600000" cy="720000"/>
      </dsp:txXfrm>
    </dsp:sp>
    <dsp:sp modelId="{2817496C-5632-4EC7-BB45-D0ADFF21DDD8}">
      <dsp:nvSpPr>
        <dsp:cNvPr id="0" name=""/>
        <dsp:cNvSpPr/>
      </dsp:nvSpPr>
      <dsp:spPr>
        <a:xfrm>
          <a:off x="6046199" y="211362"/>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ABEE3-2201-41CE-8742-406F7869F387}">
      <dsp:nvSpPr>
        <dsp:cNvPr id="0" name=""/>
        <dsp:cNvSpPr/>
      </dsp:nvSpPr>
      <dsp:spPr>
        <a:xfrm>
          <a:off x="6514199" y="67936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506D9E-1627-49C2-AF1C-65F9F60825F0}">
      <dsp:nvSpPr>
        <dsp:cNvPr id="0" name=""/>
        <dsp:cNvSpPr/>
      </dsp:nvSpPr>
      <dsp:spPr>
        <a:xfrm>
          <a:off x="5344199" y="309136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b="0" i="0" kern="1200"/>
            <a:t>Before the meeting, the employer must provide details</a:t>
          </a:r>
          <a:endParaRPr lang="en-US" sz="1200" kern="1200"/>
        </a:p>
      </dsp:txBody>
      <dsp:txXfrm>
        <a:off x="5344199" y="3091362"/>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A9252-102D-4B91-890C-B8D37101F611}">
      <dsp:nvSpPr>
        <dsp:cNvPr id="0" name=""/>
        <dsp:cNvSpPr/>
      </dsp:nvSpPr>
      <dsp:spPr>
        <a:xfrm>
          <a:off x="0" y="1827"/>
          <a:ext cx="6797675" cy="7787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94BCC-1C49-4D7A-BA51-930B73D4EEE7}">
      <dsp:nvSpPr>
        <dsp:cNvPr id="0" name=""/>
        <dsp:cNvSpPr/>
      </dsp:nvSpPr>
      <dsp:spPr>
        <a:xfrm>
          <a:off x="235585" y="177056"/>
          <a:ext cx="428336" cy="428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DB2508-1DC4-4A12-87CF-F98F2D958C1C}">
      <dsp:nvSpPr>
        <dsp:cNvPr id="0" name=""/>
        <dsp:cNvSpPr/>
      </dsp:nvSpPr>
      <dsp:spPr>
        <a:xfrm>
          <a:off x="899507" y="182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GB" sz="1900" kern="1200"/>
            <a:t>additional areas on which to consult, include:</a:t>
          </a:r>
          <a:endParaRPr lang="en-US" sz="1900" kern="1200"/>
        </a:p>
      </dsp:txBody>
      <dsp:txXfrm>
        <a:off x="899507" y="1827"/>
        <a:ext cx="5898167" cy="778794"/>
      </dsp:txXfrm>
    </dsp:sp>
    <dsp:sp modelId="{3588255C-2CAB-4CDD-86C8-892D8B8C3E0C}">
      <dsp:nvSpPr>
        <dsp:cNvPr id="0" name=""/>
        <dsp:cNvSpPr/>
      </dsp:nvSpPr>
      <dsp:spPr>
        <a:xfrm>
          <a:off x="0" y="975320"/>
          <a:ext cx="6797675" cy="77879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F36566-D95F-4218-8E0A-2B267373444F}">
      <dsp:nvSpPr>
        <dsp:cNvPr id="0" name=""/>
        <dsp:cNvSpPr/>
      </dsp:nvSpPr>
      <dsp:spPr>
        <a:xfrm>
          <a:off x="235585" y="1150548"/>
          <a:ext cx="428336" cy="428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148033-7F0B-4523-8BBF-23ADD991A98A}">
      <dsp:nvSpPr>
        <dsp:cNvPr id="0" name=""/>
        <dsp:cNvSpPr/>
      </dsp:nvSpPr>
      <dsp:spPr>
        <a:xfrm>
          <a:off x="899507" y="97532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GB" sz="1900" kern="1200"/>
            <a:t>the effect on earnings, where transfer or down-grading is accepted as an alternative to redundancy;</a:t>
          </a:r>
          <a:endParaRPr lang="en-US" sz="1900" kern="1200"/>
        </a:p>
      </dsp:txBody>
      <dsp:txXfrm>
        <a:off x="899507" y="975320"/>
        <a:ext cx="5898167" cy="778794"/>
      </dsp:txXfrm>
    </dsp:sp>
    <dsp:sp modelId="{3F950645-687A-46DF-B19A-F023EFC72155}">
      <dsp:nvSpPr>
        <dsp:cNvPr id="0" name=""/>
        <dsp:cNvSpPr/>
      </dsp:nvSpPr>
      <dsp:spPr>
        <a:xfrm>
          <a:off x="0" y="1948812"/>
          <a:ext cx="6797675" cy="77879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B07FCB-A236-4F51-ADE9-4B560D2C37CC}">
      <dsp:nvSpPr>
        <dsp:cNvPr id="0" name=""/>
        <dsp:cNvSpPr/>
      </dsp:nvSpPr>
      <dsp:spPr>
        <a:xfrm>
          <a:off x="235585" y="2124041"/>
          <a:ext cx="428336" cy="428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4EF7CA-CBEC-4C20-AB80-CA8315CE8F70}">
      <dsp:nvSpPr>
        <dsp:cNvPr id="0" name=""/>
        <dsp:cNvSpPr/>
      </dsp:nvSpPr>
      <dsp:spPr>
        <a:xfrm>
          <a:off x="899507" y="1948812"/>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GB" sz="1900" kern="1200"/>
            <a:t>arrangements for travel, removal and related expenses where a new role is on a different site;</a:t>
          </a:r>
          <a:endParaRPr lang="en-US" sz="1900" kern="1200"/>
        </a:p>
      </dsp:txBody>
      <dsp:txXfrm>
        <a:off x="899507" y="1948812"/>
        <a:ext cx="5898167" cy="778794"/>
      </dsp:txXfrm>
    </dsp:sp>
    <dsp:sp modelId="{05553863-6BF1-4409-8955-318659E694EF}">
      <dsp:nvSpPr>
        <dsp:cNvPr id="0" name=""/>
        <dsp:cNvSpPr/>
      </dsp:nvSpPr>
      <dsp:spPr>
        <a:xfrm>
          <a:off x="0" y="2922305"/>
          <a:ext cx="6797675" cy="77879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10A25-A6D4-436D-85F3-2130DFEC440D}">
      <dsp:nvSpPr>
        <dsp:cNvPr id="0" name=""/>
        <dsp:cNvSpPr/>
      </dsp:nvSpPr>
      <dsp:spPr>
        <a:xfrm>
          <a:off x="235585" y="3097533"/>
          <a:ext cx="428336" cy="4283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2FC423-EBEA-4A73-8E0D-23576C6B3106}">
      <dsp:nvSpPr>
        <dsp:cNvPr id="0" name=""/>
        <dsp:cNvSpPr/>
      </dsp:nvSpPr>
      <dsp:spPr>
        <a:xfrm>
          <a:off x="899507" y="2922305"/>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GB" sz="1900" kern="1200"/>
            <a:t>arrangements for reasonable time off with pay to look for jobs or arrange training;</a:t>
          </a:r>
          <a:endParaRPr lang="en-US" sz="1900" kern="1200"/>
        </a:p>
      </dsp:txBody>
      <dsp:txXfrm>
        <a:off x="899507" y="2922305"/>
        <a:ext cx="5898167" cy="778794"/>
      </dsp:txXfrm>
    </dsp:sp>
    <dsp:sp modelId="{75113519-08EC-4B39-80BC-FC19E10E2CE5}">
      <dsp:nvSpPr>
        <dsp:cNvPr id="0" name=""/>
        <dsp:cNvSpPr/>
      </dsp:nvSpPr>
      <dsp:spPr>
        <a:xfrm>
          <a:off x="0" y="3895797"/>
          <a:ext cx="6797675" cy="77879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BCDAD-0BCB-4EFA-B531-664BC52E6B99}">
      <dsp:nvSpPr>
        <dsp:cNvPr id="0" name=""/>
        <dsp:cNvSpPr/>
      </dsp:nvSpPr>
      <dsp:spPr>
        <a:xfrm>
          <a:off x="235585" y="4071026"/>
          <a:ext cx="428336" cy="4283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F25216-B60A-4D3A-B8F1-78A4C4FB4A62}">
      <dsp:nvSpPr>
        <dsp:cNvPr id="0" name=""/>
        <dsp:cNvSpPr/>
      </dsp:nvSpPr>
      <dsp:spPr>
        <a:xfrm>
          <a:off x="899507" y="389579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GB" sz="1900" kern="1200"/>
            <a:t>help with job hunting;</a:t>
          </a:r>
          <a:endParaRPr lang="en-US" sz="1900" kern="1200"/>
        </a:p>
      </dsp:txBody>
      <dsp:txXfrm>
        <a:off x="899507" y="3895797"/>
        <a:ext cx="5898167" cy="778794"/>
      </dsp:txXfrm>
    </dsp:sp>
    <dsp:sp modelId="{1DF68A0D-39AC-4272-995C-5ACF507A7CD1}">
      <dsp:nvSpPr>
        <dsp:cNvPr id="0" name=""/>
        <dsp:cNvSpPr/>
      </dsp:nvSpPr>
      <dsp:spPr>
        <a:xfrm>
          <a:off x="0" y="4869290"/>
          <a:ext cx="6797675" cy="77879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B4E347-05D3-44D9-AFA0-1AD9AE9A9161}">
      <dsp:nvSpPr>
        <dsp:cNvPr id="0" name=""/>
        <dsp:cNvSpPr/>
      </dsp:nvSpPr>
      <dsp:spPr>
        <a:xfrm>
          <a:off x="235585" y="5044518"/>
          <a:ext cx="428336" cy="4283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44A2A9-23E3-4F2C-8C94-261E895078E3}">
      <dsp:nvSpPr>
        <dsp:cNvPr id="0" name=""/>
        <dsp:cNvSpPr/>
      </dsp:nvSpPr>
      <dsp:spPr>
        <a:xfrm>
          <a:off x="899507" y="486929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844550">
            <a:lnSpc>
              <a:spcPct val="90000"/>
            </a:lnSpc>
            <a:spcBef>
              <a:spcPct val="0"/>
            </a:spcBef>
            <a:spcAft>
              <a:spcPct val="35000"/>
            </a:spcAft>
            <a:buNone/>
          </a:pPr>
          <a:r>
            <a:rPr lang="en-GB" sz="1900" kern="1200"/>
            <a:t>arrangements to transfer apprenticeships;</a:t>
          </a:r>
          <a:endParaRPr lang="en-US" sz="1900" kern="1200"/>
        </a:p>
      </dsp:txBody>
      <dsp:txXfrm>
        <a:off x="899507" y="4869290"/>
        <a:ext cx="5898167" cy="77879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312A3-135F-4E73-977E-EB5CD6D34C81}" type="datetimeFigureOut">
              <a:rPr lang="en-GB" smtClean="0"/>
              <a:t>21/10/2020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E1328-364D-46A7-B36C-11FE181DA309}" type="slidenum">
              <a:rPr lang="en-GB" smtClean="0"/>
              <a:t>‹#›</a:t>
            </a:fld>
            <a:endParaRPr lang="en-GB"/>
          </a:p>
        </p:txBody>
      </p:sp>
    </p:spTree>
    <p:extLst>
      <p:ext uri="{BB962C8B-B14F-4D97-AF65-F5344CB8AC3E}">
        <p14:creationId xmlns:p14="http://schemas.microsoft.com/office/powerpoint/2010/main" val="152202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b="0" i="0" dirty="0">
                <a:solidFill>
                  <a:srgbClr val="000000"/>
                </a:solidFill>
                <a:effectLst/>
                <a:latin typeface="Verdana" panose="020B0604030504040204" pitchFamily="34" charset="0"/>
              </a:rPr>
              <a:t>the employer </a:t>
            </a:r>
            <a:r>
              <a:rPr lang="en-GB" b="1" i="0" dirty="0">
                <a:solidFill>
                  <a:srgbClr val="000000"/>
                </a:solidFill>
                <a:effectLst/>
                <a:latin typeface="Verdana" panose="020B0604030504040204" pitchFamily="34" charset="0"/>
              </a:rPr>
              <a:t>has ceased, or intends to cease, to 	carry on the business </a:t>
            </a:r>
            <a:r>
              <a:rPr lang="en-GB" b="0" i="0" dirty="0">
                <a:solidFill>
                  <a:srgbClr val="000000"/>
                </a:solidFill>
                <a:effectLst/>
                <a:latin typeface="Verdana" panose="020B0604030504040204" pitchFamily="34" charset="0"/>
              </a:rPr>
              <a:t>for which the employee was 	employed, or to carry on that business in the place 	where the employee was employed; or</a:t>
            </a:r>
          </a:p>
          <a:p>
            <a:pPr marL="0" indent="0" algn="l">
              <a:buNone/>
            </a:pPr>
            <a:r>
              <a:rPr lang="en-GB" dirty="0">
                <a:solidFill>
                  <a:srgbClr val="000000"/>
                </a:solidFill>
                <a:latin typeface="Verdana" panose="020B0604030504040204" pitchFamily="34" charset="0"/>
              </a:rPr>
              <a:t>	</a:t>
            </a:r>
            <a:r>
              <a:rPr lang="en-GB" b="0" i="0" dirty="0">
                <a:solidFill>
                  <a:srgbClr val="000000"/>
                </a:solidFill>
                <a:effectLst/>
                <a:latin typeface="Verdana" panose="020B0604030504040204" pitchFamily="34" charset="0"/>
              </a:rPr>
              <a:t>the requirements of the business for employees to carry 	out </a:t>
            </a:r>
            <a:r>
              <a:rPr lang="en-GB" b="1" i="0" dirty="0">
                <a:solidFill>
                  <a:srgbClr val="000000"/>
                </a:solidFill>
                <a:effectLst/>
                <a:latin typeface="Verdana" panose="020B0604030504040204" pitchFamily="34" charset="0"/>
              </a:rPr>
              <a:t>work of a particular kind</a:t>
            </a:r>
            <a:r>
              <a:rPr lang="en-GB" b="0" i="0" dirty="0">
                <a:solidFill>
                  <a:srgbClr val="000000"/>
                </a:solidFill>
                <a:effectLst/>
                <a:latin typeface="Verdana" panose="020B0604030504040204" pitchFamily="34" charset="0"/>
              </a:rPr>
              <a:t>, or to carry it out </a:t>
            </a:r>
            <a:r>
              <a:rPr lang="en-GB" b="1" i="0" dirty="0">
                <a:solidFill>
                  <a:srgbClr val="000000"/>
                </a:solidFill>
                <a:effectLst/>
                <a:latin typeface="Verdana" panose="020B0604030504040204" pitchFamily="34" charset="0"/>
              </a:rPr>
              <a:t>in the 	place</a:t>
            </a:r>
            <a:r>
              <a:rPr lang="en-GB" b="0" i="0" dirty="0">
                <a:solidFill>
                  <a:srgbClr val="000000"/>
                </a:solidFill>
                <a:effectLst/>
                <a:latin typeface="Verdana" panose="020B0604030504040204" pitchFamily="34" charset="0"/>
              </a:rPr>
              <a:t> in which they are employed, have ceased or 	diminished, or are expected to cease or diminish.</a:t>
            </a:r>
          </a:p>
          <a:p>
            <a:endParaRPr lang="en-GB" dirty="0"/>
          </a:p>
        </p:txBody>
      </p:sp>
      <p:sp>
        <p:nvSpPr>
          <p:cNvPr id="4" name="Slide Number Placeholder 3"/>
          <p:cNvSpPr>
            <a:spLocks noGrp="1"/>
          </p:cNvSpPr>
          <p:nvPr>
            <p:ph type="sldNum" sz="quarter" idx="5"/>
          </p:nvPr>
        </p:nvSpPr>
        <p:spPr/>
        <p:txBody>
          <a:bodyPr/>
          <a:lstStyle/>
          <a:p>
            <a:fld id="{358E1328-364D-46A7-B36C-11FE181DA309}" type="slidenum">
              <a:rPr lang="en-GB" smtClean="0"/>
              <a:t>3</a:t>
            </a:fld>
            <a:endParaRPr lang="en-GB"/>
          </a:p>
        </p:txBody>
      </p:sp>
    </p:spTree>
    <p:extLst>
      <p:ext uri="{BB962C8B-B14F-4D97-AF65-F5344CB8AC3E}">
        <p14:creationId xmlns:p14="http://schemas.microsoft.com/office/powerpoint/2010/main" val="309051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Verdana" panose="020B0604030504040204" pitchFamily="34" charset="0"/>
              </a:rPr>
              <a:t>The High Court has given guidance on what fair individual consultation means. In </a:t>
            </a:r>
            <a:r>
              <a:rPr lang="en-GB" b="0" i="1" dirty="0">
                <a:solidFill>
                  <a:srgbClr val="000000"/>
                </a:solidFill>
                <a:effectLst/>
                <a:latin typeface="Verdana" panose="020B0604030504040204" pitchFamily="34" charset="0"/>
              </a:rPr>
              <a:t>R v British Coal ex </a:t>
            </a:r>
            <a:r>
              <a:rPr lang="en-GB" b="0" i="1" dirty="0" err="1">
                <a:solidFill>
                  <a:srgbClr val="000000"/>
                </a:solidFill>
                <a:effectLst/>
                <a:latin typeface="Verdana" panose="020B0604030504040204" pitchFamily="34" charset="0"/>
              </a:rPr>
              <a:t>parte</a:t>
            </a:r>
            <a:r>
              <a:rPr lang="en-GB" b="0" i="1" dirty="0">
                <a:solidFill>
                  <a:srgbClr val="000000"/>
                </a:solidFill>
                <a:effectLst/>
                <a:latin typeface="Verdana" panose="020B0604030504040204" pitchFamily="34" charset="0"/>
              </a:rPr>
              <a:t> Price [1994] IRLR 72</a:t>
            </a:r>
            <a:r>
              <a:rPr lang="en-GB" b="0" i="0" dirty="0">
                <a:solidFill>
                  <a:srgbClr val="000000"/>
                </a:solidFill>
                <a:effectLst/>
                <a:latin typeface="Verdana" panose="020B0604030504040204" pitchFamily="34" charset="0"/>
              </a:rPr>
              <a:t>, it said fair consultation must include giving the person being consulted a proper opportunity to fully understand the issues and to express views on them, and giving genuine consideration to these views. There should be consultation with the individual employee at every stage of the redundancy process, once they have been provisionally identified as at risk.</a:t>
            </a:r>
          </a:p>
          <a:p>
            <a:r>
              <a:rPr lang="en-GB" b="0" i="0" dirty="0">
                <a:solidFill>
                  <a:srgbClr val="000000"/>
                </a:solidFill>
                <a:effectLst/>
                <a:latin typeface="Verdana" panose="020B0604030504040204" pitchFamily="34" charset="0"/>
              </a:rPr>
              <a:t>Equality Act 2010</a:t>
            </a:r>
            <a:endParaRPr lang="en-GB" dirty="0"/>
          </a:p>
        </p:txBody>
      </p:sp>
      <p:sp>
        <p:nvSpPr>
          <p:cNvPr id="4" name="Slide Number Placeholder 3"/>
          <p:cNvSpPr>
            <a:spLocks noGrp="1"/>
          </p:cNvSpPr>
          <p:nvPr>
            <p:ph type="sldNum" sz="quarter" idx="5"/>
          </p:nvPr>
        </p:nvSpPr>
        <p:spPr/>
        <p:txBody>
          <a:bodyPr/>
          <a:lstStyle/>
          <a:p>
            <a:fld id="{358E1328-364D-46A7-B36C-11FE181DA309}" type="slidenum">
              <a:rPr lang="en-GB" smtClean="0"/>
              <a:t>15</a:t>
            </a:fld>
            <a:endParaRPr lang="en-GB"/>
          </a:p>
        </p:txBody>
      </p:sp>
    </p:spTree>
    <p:extLst>
      <p:ext uri="{BB962C8B-B14F-4D97-AF65-F5344CB8AC3E}">
        <p14:creationId xmlns:p14="http://schemas.microsoft.com/office/powerpoint/2010/main" val="81606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Atypical workers – </a:t>
            </a:r>
            <a:r>
              <a:rPr lang="en-GB" dirty="0" err="1"/>
              <a:t>bbc</a:t>
            </a:r>
            <a:r>
              <a:rPr lang="en-GB"/>
              <a:t> policy</a:t>
            </a:r>
          </a:p>
        </p:txBody>
      </p:sp>
      <p:sp>
        <p:nvSpPr>
          <p:cNvPr id="4" name="Slide Number Placeholder 3"/>
          <p:cNvSpPr>
            <a:spLocks noGrp="1"/>
          </p:cNvSpPr>
          <p:nvPr>
            <p:ph type="sldNum" sz="quarter" idx="5"/>
          </p:nvPr>
        </p:nvSpPr>
        <p:spPr/>
        <p:txBody>
          <a:bodyPr/>
          <a:lstStyle/>
          <a:p>
            <a:fld id="{358E1328-364D-46A7-B36C-11FE181DA309}" type="slidenum">
              <a:rPr lang="en-GB" smtClean="0"/>
              <a:t>16</a:t>
            </a:fld>
            <a:endParaRPr lang="en-GB"/>
          </a:p>
        </p:txBody>
      </p:sp>
    </p:spTree>
    <p:extLst>
      <p:ext uri="{BB962C8B-B14F-4D97-AF65-F5344CB8AC3E}">
        <p14:creationId xmlns:p14="http://schemas.microsoft.com/office/powerpoint/2010/main" val="2700422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Equality ACT 2010</a:t>
            </a:r>
          </a:p>
        </p:txBody>
      </p:sp>
      <p:sp>
        <p:nvSpPr>
          <p:cNvPr id="4" name="Slide Number Placeholder 3"/>
          <p:cNvSpPr>
            <a:spLocks noGrp="1"/>
          </p:cNvSpPr>
          <p:nvPr>
            <p:ph type="sldNum" sz="quarter" idx="5"/>
          </p:nvPr>
        </p:nvSpPr>
        <p:spPr/>
        <p:txBody>
          <a:bodyPr/>
          <a:lstStyle/>
          <a:p>
            <a:fld id="{358E1328-364D-46A7-B36C-11FE181DA309}" type="slidenum">
              <a:rPr lang="en-GB" smtClean="0"/>
              <a:t>20</a:t>
            </a:fld>
            <a:endParaRPr lang="en-GB"/>
          </a:p>
        </p:txBody>
      </p:sp>
    </p:spTree>
    <p:extLst>
      <p:ext uri="{BB962C8B-B14F-4D97-AF65-F5344CB8AC3E}">
        <p14:creationId xmlns:p14="http://schemas.microsoft.com/office/powerpoint/2010/main" val="77814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survey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9F80D-B5CE-4249-BC87-0170669529A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93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tuc</a:t>
            </a:r>
            <a:endParaRPr lang="en-GB" dirty="0"/>
          </a:p>
        </p:txBody>
      </p:sp>
      <p:sp>
        <p:nvSpPr>
          <p:cNvPr id="4" name="Slide Number Placeholder 3"/>
          <p:cNvSpPr>
            <a:spLocks noGrp="1"/>
          </p:cNvSpPr>
          <p:nvPr>
            <p:ph type="sldNum" sz="quarter" idx="5"/>
          </p:nvPr>
        </p:nvSpPr>
        <p:spPr/>
        <p:txBody>
          <a:bodyPr/>
          <a:lstStyle/>
          <a:p>
            <a:fld id="{358E1328-364D-46A7-B36C-11FE181DA309}" type="slidenum">
              <a:rPr lang="en-GB" smtClean="0"/>
              <a:t>5</a:t>
            </a:fld>
            <a:endParaRPr lang="en-GB"/>
          </a:p>
        </p:txBody>
      </p:sp>
    </p:spTree>
    <p:extLst>
      <p:ext uri="{BB962C8B-B14F-4D97-AF65-F5344CB8AC3E}">
        <p14:creationId xmlns:p14="http://schemas.microsoft.com/office/powerpoint/2010/main" val="119897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CPID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b="1" i="0" dirty="0">
                <a:solidFill>
                  <a:srgbClr val="58595B"/>
                </a:solidFill>
                <a:effectLst/>
                <a:latin typeface="Open Sans"/>
              </a:rPr>
              <a:t>which will need to be overcome if redundancy consultation processes take place remotely with staff who are furloughed.</a:t>
            </a:r>
            <a:br>
              <a:rPr lang="en-GB" b="1" i="0" dirty="0">
                <a:solidFill>
                  <a:srgbClr val="58595B"/>
                </a:solidFill>
                <a:effectLst/>
                <a:latin typeface="Open Sans"/>
              </a:rPr>
            </a:br>
            <a:r>
              <a:rPr lang="en-GB" b="1" i="0" dirty="0">
                <a:solidFill>
                  <a:srgbClr val="58595B"/>
                </a:solidFill>
                <a:effectLst/>
                <a:latin typeface="Open Sans"/>
              </a:rPr>
              <a:t>2. In particular, if an organisation is proposing to select staff for redundancy based purely on the fact that they are furloughed, there is a risk that this approach may give rise to an unfair or even discriminatory redundancy process and/or dismissals. The extent of the risk will depend on the reasons for staff having been placed on furlough in the first place, and the selection process that was used to do this.</a:t>
            </a:r>
            <a:br>
              <a:rPr lang="en-GB" b="1" i="0" dirty="0">
                <a:solidFill>
                  <a:srgbClr val="58595B"/>
                </a:solidFill>
                <a:effectLst/>
                <a:latin typeface="Open Sans"/>
              </a:rPr>
            </a:br>
            <a:r>
              <a:rPr lang="en-GB" b="1" i="0" dirty="0">
                <a:solidFill>
                  <a:srgbClr val="58595B"/>
                </a:solidFill>
                <a:effectLst/>
                <a:latin typeface="Open Sans"/>
              </a:rPr>
              <a:t>3. during their notice period even if they have only been receiving the relevant percentage of furlough pay during furlough, although this depends on whether the notice period is contractual or statutory. Redundancy pay should also probably be based on full salary not furlough pay. Any outstanding annual leave should also be paid at the full rate of pay.</a:t>
            </a:r>
            <a:br>
              <a:rPr lang="en-GB" b="1" i="0" dirty="0">
                <a:solidFill>
                  <a:srgbClr val="58595B"/>
                </a:solidFill>
                <a:effectLst/>
                <a:latin typeface="Open Sans"/>
              </a:rPr>
            </a:br>
            <a:r>
              <a:rPr lang="en-GB" b="1" i="0" dirty="0">
                <a:solidFill>
                  <a:srgbClr val="58595B"/>
                </a:solidFill>
                <a:effectLst/>
                <a:latin typeface="Open Sans"/>
              </a:rPr>
              <a:t>4. if they take place in circumstances where an employer did not properly consider alternatives, including retaining the employee on furlough.</a:t>
            </a:r>
          </a:p>
          <a:p>
            <a:endParaRPr lang="en-GB" dirty="0"/>
          </a:p>
        </p:txBody>
      </p:sp>
      <p:sp>
        <p:nvSpPr>
          <p:cNvPr id="4" name="Slide Number Placeholder 3"/>
          <p:cNvSpPr>
            <a:spLocks noGrp="1"/>
          </p:cNvSpPr>
          <p:nvPr>
            <p:ph type="sldNum" sz="quarter" idx="5"/>
          </p:nvPr>
        </p:nvSpPr>
        <p:spPr/>
        <p:txBody>
          <a:bodyPr/>
          <a:lstStyle/>
          <a:p>
            <a:fld id="{358E1328-364D-46A7-B36C-11FE181DA309}" type="slidenum">
              <a:rPr lang="en-GB" smtClean="0"/>
              <a:t>6</a:t>
            </a:fld>
            <a:endParaRPr lang="en-GB"/>
          </a:p>
        </p:txBody>
      </p:sp>
    </p:spTree>
    <p:extLst>
      <p:ext uri="{BB962C8B-B14F-4D97-AF65-F5344CB8AC3E}">
        <p14:creationId xmlns:p14="http://schemas.microsoft.com/office/powerpoint/2010/main" val="158321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Verdana" panose="020B0604030504040204" pitchFamily="34" charset="0"/>
              </a:rPr>
              <a:t>It is unlawful for an employer to discriminate against an employee in a redundancy situation and unions should address equality issues when negotiating each stage of the redundancy process. An employee who has been discriminated against can pursue a claim under the </a:t>
            </a:r>
            <a:r>
              <a:rPr lang="en-GB" b="0" i="1" dirty="0">
                <a:solidFill>
                  <a:srgbClr val="000000"/>
                </a:solidFill>
                <a:effectLst/>
                <a:latin typeface="Verdana" panose="020B0604030504040204" pitchFamily="34" charset="0"/>
              </a:rPr>
              <a:t>Equality Act 2010</a:t>
            </a:r>
            <a:r>
              <a:rPr lang="en-GB" b="0" i="0" dirty="0">
                <a:solidFill>
                  <a:srgbClr val="000000"/>
                </a:solidFill>
                <a:effectLst/>
                <a:latin typeface="Verdana" panose="020B0604030504040204" pitchFamily="34" charset="0"/>
              </a:rPr>
              <a:t>.</a:t>
            </a:r>
            <a:endParaRPr lang="en-GB" dirty="0"/>
          </a:p>
        </p:txBody>
      </p:sp>
      <p:sp>
        <p:nvSpPr>
          <p:cNvPr id="4" name="Slide Number Placeholder 3"/>
          <p:cNvSpPr>
            <a:spLocks noGrp="1"/>
          </p:cNvSpPr>
          <p:nvPr>
            <p:ph type="sldNum" sz="quarter" idx="5"/>
          </p:nvPr>
        </p:nvSpPr>
        <p:spPr/>
        <p:txBody>
          <a:bodyPr/>
          <a:lstStyle/>
          <a:p>
            <a:fld id="{358E1328-364D-46A7-B36C-11FE181DA309}" type="slidenum">
              <a:rPr lang="en-GB" smtClean="0"/>
              <a:t>7</a:t>
            </a:fld>
            <a:endParaRPr lang="en-GB"/>
          </a:p>
        </p:txBody>
      </p:sp>
    </p:spTree>
    <p:extLst>
      <p:ext uri="{BB962C8B-B14F-4D97-AF65-F5344CB8AC3E}">
        <p14:creationId xmlns:p14="http://schemas.microsoft.com/office/powerpoint/2010/main" val="425063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Verdana" panose="020B0604030504040204" pitchFamily="34" charset="0"/>
              </a:rPr>
              <a:t>As well as being automatically unfair, it is sex discrimination to select a woman for redundancy for a reason connected with pregnancy or maternity leave. Section 13(6) (b) of the </a:t>
            </a:r>
            <a:r>
              <a:rPr lang="en-GB" b="0" i="1" dirty="0">
                <a:solidFill>
                  <a:srgbClr val="000000"/>
                </a:solidFill>
                <a:effectLst/>
                <a:latin typeface="Verdana" panose="020B0604030504040204" pitchFamily="34" charset="0"/>
              </a:rPr>
              <a:t>Equality Act 2010</a:t>
            </a:r>
            <a:r>
              <a:rPr lang="en-GB" b="0" i="0" dirty="0">
                <a:solidFill>
                  <a:srgbClr val="000000"/>
                </a:solidFill>
                <a:effectLst/>
                <a:latin typeface="Verdana" panose="020B0604030504040204" pitchFamily="34" charset="0"/>
              </a:rPr>
              <a:t> says that when deciding whether a man has been subjected to sex discrimination, “no account shall be taken of special treatment afforded to women in connection with pregnancy or childbirth”. In other words, it is not “less favourable treatment” of a man, for example in redundancy selection, to treat him worse than a woman who is pregnant or on maternity leave. The policy justification for this special treatment is the health, safety and welfare of mother and child.</a:t>
            </a:r>
          </a:p>
          <a:p>
            <a:r>
              <a:rPr lang="en-GB" b="0" i="0" dirty="0">
                <a:solidFill>
                  <a:srgbClr val="000000"/>
                </a:solidFill>
                <a:effectLst/>
                <a:latin typeface="Verdana" panose="020B0604030504040204" pitchFamily="34" charset="0"/>
              </a:rPr>
              <a:t>It is automatically unfair to select individuals for redundancy because they are (or are not) trade union members. Section 153 of TULRCA says that if the reason (or the main reason) for selecting an employee is actual or proposed trade union membership or activities, accessing trade union services, or refusing an inducement relating to trade union membership or collective bargaining, that selection will be unfair. </a:t>
            </a:r>
          </a:p>
          <a:p>
            <a:endParaRPr lang="en-GB" dirty="0"/>
          </a:p>
        </p:txBody>
      </p:sp>
      <p:sp>
        <p:nvSpPr>
          <p:cNvPr id="4" name="Slide Number Placeholder 3"/>
          <p:cNvSpPr>
            <a:spLocks noGrp="1"/>
          </p:cNvSpPr>
          <p:nvPr>
            <p:ph type="sldNum" sz="quarter" idx="5"/>
          </p:nvPr>
        </p:nvSpPr>
        <p:spPr/>
        <p:txBody>
          <a:bodyPr/>
          <a:lstStyle/>
          <a:p>
            <a:fld id="{358E1328-364D-46A7-B36C-11FE181DA309}" type="slidenum">
              <a:rPr lang="en-GB" smtClean="0"/>
              <a:t>8</a:t>
            </a:fld>
            <a:endParaRPr lang="en-GB"/>
          </a:p>
        </p:txBody>
      </p:sp>
    </p:spTree>
    <p:extLst>
      <p:ext uri="{BB962C8B-B14F-4D97-AF65-F5344CB8AC3E}">
        <p14:creationId xmlns:p14="http://schemas.microsoft.com/office/powerpoint/2010/main" val="395955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Verdana" panose="020B0604030504040204" pitchFamily="34" charset="0"/>
              </a:rPr>
              <a:t>An employer can ask for volunteers to avoid compulsory redundancies, although this is not a legal requirement. A failure to ask for volunteers will not generally make compulsory redundancies unfair (</a:t>
            </a:r>
            <a:r>
              <a:rPr lang="en-GB" b="0" i="1" dirty="0">
                <a:solidFill>
                  <a:srgbClr val="000000"/>
                </a:solidFill>
                <a:effectLst/>
                <a:latin typeface="Verdana" panose="020B0604030504040204" pitchFamily="34" charset="0"/>
              </a:rPr>
              <a:t>Rogers and others v Vosper </a:t>
            </a:r>
            <a:r>
              <a:rPr lang="en-GB" b="0" i="1" dirty="0" err="1">
                <a:solidFill>
                  <a:srgbClr val="000000"/>
                </a:solidFill>
                <a:effectLst/>
                <a:latin typeface="Verdana" panose="020B0604030504040204" pitchFamily="34" charset="0"/>
              </a:rPr>
              <a:t>Thornycroft</a:t>
            </a:r>
            <a:r>
              <a:rPr lang="en-GB" b="0" i="1" dirty="0">
                <a:solidFill>
                  <a:srgbClr val="000000"/>
                </a:solidFill>
                <a:effectLst/>
                <a:latin typeface="Verdana" panose="020B0604030504040204" pitchFamily="34" charset="0"/>
              </a:rPr>
              <a:t> [1989] IRLR 82</a:t>
            </a:r>
            <a:r>
              <a:rPr lang="en-GB" b="0" i="0" dirty="0">
                <a:solidFill>
                  <a:srgbClr val="000000"/>
                </a:solidFill>
                <a:effectLst/>
                <a:latin typeface="Verdana" panose="020B0604030504040204" pitchFamily="34" charset="0"/>
              </a:rPr>
              <a:t>).</a:t>
            </a:r>
          </a:p>
          <a:p>
            <a:pPr algn="l"/>
            <a:r>
              <a:rPr lang="en-GB" b="0" i="0" dirty="0">
                <a:solidFill>
                  <a:srgbClr val="000000"/>
                </a:solidFill>
                <a:effectLst/>
                <a:latin typeface="Verdana" panose="020B0604030504040204" pitchFamily="34" charset="0"/>
              </a:rPr>
              <a:t>An employer is not obliged to accept candidates putting themselves forward for voluntary redundancy and can devise its own procedures, preferably in consultation with the recognised union(s). They must not discriminate unlawfully against protected groups or those with protected characteristics.</a:t>
            </a:r>
          </a:p>
          <a:p>
            <a:pPr algn="l"/>
            <a:r>
              <a:rPr lang="en-GB" b="0" i="0" dirty="0">
                <a:solidFill>
                  <a:srgbClr val="000000"/>
                </a:solidFill>
                <a:effectLst/>
                <a:latin typeface="Verdana" panose="020B0604030504040204" pitchFamily="34" charset="0"/>
              </a:rPr>
              <a:t>Unions at Southampton City Council were able to secure a deal that all voluntary redundancy requests would be accepted for staff who wished to seek alternative opportunities outside the council.</a:t>
            </a:r>
          </a:p>
          <a:p>
            <a:pPr algn="l"/>
            <a:r>
              <a:rPr lang="en-GB" b="0" i="0" dirty="0">
                <a:solidFill>
                  <a:srgbClr val="000000"/>
                </a:solidFill>
                <a:effectLst/>
                <a:latin typeface="Verdana" panose="020B0604030504040204" pitchFamily="34" charset="0"/>
              </a:rPr>
              <a:t>Terms for voluntary redundancy are often better than those for compulsory redundancy, but this is not always the case.</a:t>
            </a:r>
          </a:p>
          <a:p>
            <a:endParaRPr lang="en-GB" b="0" i="0" dirty="0">
              <a:solidFill>
                <a:srgbClr val="000000"/>
              </a:solidFill>
              <a:effectLst/>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358E1328-364D-46A7-B36C-11FE181DA309}" type="slidenum">
              <a:rPr lang="en-GB" smtClean="0"/>
              <a:t>9</a:t>
            </a:fld>
            <a:endParaRPr lang="en-GB"/>
          </a:p>
        </p:txBody>
      </p:sp>
    </p:spTree>
    <p:extLst>
      <p:ext uri="{BB962C8B-B14F-4D97-AF65-F5344CB8AC3E}">
        <p14:creationId xmlns:p14="http://schemas.microsoft.com/office/powerpoint/2010/main" val="150088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Verdana" panose="020B0604030504040204" pitchFamily="34" charset="0"/>
              </a:rPr>
              <a:t>A wholesale reduction in terms and conditions is a tactic often used by employers wishing to reduce costs and it is important for trade union reps to be aware that the employer may be legally obliged to consult them.</a:t>
            </a:r>
          </a:p>
          <a:p>
            <a:pPr algn="l"/>
            <a:r>
              <a:rPr lang="en-GB" b="0" i="0" dirty="0">
                <a:solidFill>
                  <a:srgbClr val="000000"/>
                </a:solidFill>
                <a:effectLst/>
                <a:latin typeface="Verdana" panose="020B0604030504040204" pitchFamily="34" charset="0"/>
              </a:rPr>
              <a:t>The leading case is </a:t>
            </a:r>
            <a:r>
              <a:rPr lang="en-GB" b="0" i="1" dirty="0">
                <a:solidFill>
                  <a:srgbClr val="000000"/>
                </a:solidFill>
                <a:effectLst/>
                <a:latin typeface="Verdana" panose="020B0604030504040204" pitchFamily="34" charset="0"/>
              </a:rPr>
              <a:t>GMB v Man Truck and Bus UK {2000} IRLR 636</a:t>
            </a:r>
            <a:r>
              <a:rPr lang="en-GB" b="0" i="0" dirty="0">
                <a:solidFill>
                  <a:srgbClr val="000000"/>
                </a:solidFill>
                <a:effectLst/>
                <a:latin typeface="Verdana" panose="020B0604030504040204" pitchFamily="34" charset="0"/>
              </a:rPr>
              <a:t>, where the EAT ruled that the termination of employees’ existing contracts and their re-engagement on less favourable terms triggered the duty to consult.</a:t>
            </a:r>
          </a:p>
          <a:p>
            <a:pPr algn="l"/>
            <a:r>
              <a:rPr lang="en-GB" b="0" i="0" dirty="0">
                <a:solidFill>
                  <a:srgbClr val="000000"/>
                </a:solidFill>
                <a:effectLst/>
                <a:latin typeface="Verdana" panose="020B0604030504040204" pitchFamily="34" charset="0"/>
              </a:rPr>
              <a:t>In </a:t>
            </a:r>
            <a:r>
              <a:rPr lang="en-GB" b="0" i="1" dirty="0">
                <a:solidFill>
                  <a:srgbClr val="000000"/>
                </a:solidFill>
                <a:effectLst/>
                <a:latin typeface="Verdana" panose="020B0604030504040204" pitchFamily="34" charset="0"/>
              </a:rPr>
              <a:t>UNISON v Leicestershire County Council [2006] EWCA </a:t>
            </a:r>
            <a:r>
              <a:rPr lang="en-GB" b="0" i="1" dirty="0" err="1">
                <a:solidFill>
                  <a:srgbClr val="000000"/>
                </a:solidFill>
                <a:effectLst/>
                <a:latin typeface="Verdana" panose="020B0604030504040204" pitchFamily="34" charset="0"/>
              </a:rPr>
              <a:t>Civ</a:t>
            </a:r>
            <a:r>
              <a:rPr lang="en-GB" b="0" i="1" dirty="0">
                <a:solidFill>
                  <a:srgbClr val="000000"/>
                </a:solidFill>
                <a:effectLst/>
                <a:latin typeface="Verdana" panose="020B0604030504040204" pitchFamily="34" charset="0"/>
              </a:rPr>
              <a:t> 825</a:t>
            </a:r>
            <a:r>
              <a:rPr lang="en-GB" b="0" i="0" dirty="0">
                <a:solidFill>
                  <a:srgbClr val="000000"/>
                </a:solidFill>
                <a:effectLst/>
                <a:latin typeface="Verdana" panose="020B0604030504040204" pitchFamily="34" charset="0"/>
              </a:rPr>
              <a:t>, the union won a protective award for its members when Leicestershire County Council announced its decision to dismiss and simultaneously re-engage staff on worsened terms when it introduced the local government “single status” agreement.</a:t>
            </a:r>
          </a:p>
          <a:p>
            <a:pPr algn="l"/>
            <a:r>
              <a:rPr lang="en-GB" b="0" i="0" dirty="0">
                <a:solidFill>
                  <a:srgbClr val="000000"/>
                </a:solidFill>
                <a:effectLst/>
                <a:latin typeface="Verdana" panose="020B0604030504040204" pitchFamily="34" charset="0"/>
              </a:rPr>
              <a:t>The law on collective redundancy consultation is set out in section 188 onwards of the </a:t>
            </a:r>
            <a:r>
              <a:rPr lang="en-GB" b="0" i="1" dirty="0">
                <a:solidFill>
                  <a:srgbClr val="000000"/>
                </a:solidFill>
                <a:effectLst/>
                <a:latin typeface="Verdana" panose="020B0604030504040204" pitchFamily="34" charset="0"/>
              </a:rPr>
              <a:t>Trade Union and Labour Relations (Consolidation) Act 1992</a:t>
            </a:r>
            <a:r>
              <a:rPr lang="en-GB" b="0" i="0" dirty="0">
                <a:solidFill>
                  <a:srgbClr val="000000"/>
                </a:solidFill>
                <a:effectLst/>
                <a:latin typeface="Verdana" panose="020B0604030504040204" pitchFamily="34" charset="0"/>
              </a:rPr>
              <a:t> (TULRCA). An employer who does not comply with those legal obligations may have to pay a </a:t>
            </a:r>
            <a:r>
              <a:rPr lang="en-GB" b="1" i="0" dirty="0">
                <a:solidFill>
                  <a:srgbClr val="000000"/>
                </a:solidFill>
                <a:effectLst/>
                <a:latin typeface="Verdana" panose="020B0604030504040204" pitchFamily="34" charset="0"/>
              </a:rPr>
              <a:t>protective award</a:t>
            </a:r>
            <a:r>
              <a:rPr lang="en-GB" b="0" i="0" dirty="0">
                <a:solidFill>
                  <a:srgbClr val="000000"/>
                </a:solidFill>
                <a:effectLst/>
                <a:latin typeface="Verdana" panose="020B0604030504040204" pitchFamily="34" charset="0"/>
              </a:rPr>
              <a:t> (see page 24) to the affected employees. This is separate from any entitlement to redundancy pay or unfair dismissal rights that the individual employee may have.</a:t>
            </a:r>
          </a:p>
          <a:p>
            <a:pPr algn="l"/>
            <a:r>
              <a:rPr lang="en-GB" b="0" i="0" dirty="0">
                <a:solidFill>
                  <a:srgbClr val="000000"/>
                </a:solidFill>
                <a:effectLst/>
                <a:latin typeface="Verdana" panose="020B0604030504040204" pitchFamily="34" charset="0"/>
              </a:rPr>
              <a:t>This legislation was introduced to comply with the EU Collective Redundancies Directive and the purpose is to try to avoid redundancies or mitigate their effect.</a:t>
            </a:r>
          </a:p>
          <a:p>
            <a:pPr algn="l"/>
            <a:r>
              <a:rPr lang="en-GB" b="0" i="0" dirty="0">
                <a:solidFill>
                  <a:srgbClr val="000000"/>
                </a:solidFill>
                <a:effectLst/>
                <a:latin typeface="Verdana" panose="020B0604030504040204" pitchFamily="34" charset="0"/>
              </a:rPr>
              <a:t>Section 188 comes into play when an employer is proposing to dismiss as redundant 20 or more employees at one establishment within a period of 90 days or less. It requires the employer to consult all the appropriate representatives of any of the employees who may be affected by the proposed dismissals, or may be affected by measures taken in connection with those dismissals.</a:t>
            </a:r>
          </a:p>
          <a:p>
            <a:pPr algn="l"/>
            <a:r>
              <a:rPr lang="en-GB" b="0" i="0" dirty="0">
                <a:solidFill>
                  <a:srgbClr val="000000"/>
                </a:solidFill>
                <a:effectLst/>
                <a:latin typeface="Verdana" panose="020B0604030504040204" pitchFamily="34" charset="0"/>
              </a:rPr>
              <a:t>The requirements relate to </a:t>
            </a:r>
            <a:r>
              <a:rPr lang="en-GB" b="1" i="0" dirty="0">
                <a:solidFill>
                  <a:srgbClr val="000000"/>
                </a:solidFill>
                <a:effectLst/>
                <a:latin typeface="Verdana" panose="020B0604030504040204" pitchFamily="34" charset="0"/>
              </a:rPr>
              <a:t>employees only</a:t>
            </a:r>
            <a:r>
              <a:rPr lang="en-GB" b="0" i="0" dirty="0">
                <a:solidFill>
                  <a:srgbClr val="000000"/>
                </a:solidFill>
                <a:effectLst/>
                <a:latin typeface="Verdana" panose="020B0604030504040204" pitchFamily="34" charset="0"/>
              </a:rPr>
              <a:t>. This differs from the EU Directive, which applies to all workers.</a:t>
            </a:r>
          </a:p>
          <a:p>
            <a:pPr algn="l"/>
            <a:r>
              <a:rPr lang="en-GB" b="0" i="0" dirty="0">
                <a:solidFill>
                  <a:srgbClr val="000000"/>
                </a:solidFill>
                <a:effectLst/>
                <a:latin typeface="Verdana" panose="020B0604030504040204" pitchFamily="34" charset="0"/>
              </a:rPr>
              <a:t>Employees on a fixed-term contract (a contract that expires at the end of a specific term, on the completion of a particular task, or on the occurrence or non-occurrence of any other specific event), are only included in the consultation if the proposed redundancy would end their contract early.</a:t>
            </a:r>
          </a:p>
          <a:p>
            <a:pPr algn="l"/>
            <a:endParaRPr lang="en-GB" b="0" i="0" dirty="0">
              <a:solidFill>
                <a:srgbClr val="000000"/>
              </a:solidFill>
              <a:effectLst/>
              <a:latin typeface="Verdana" panose="020B0604030504040204" pitchFamily="34" charset="0"/>
            </a:endParaRPr>
          </a:p>
          <a:p>
            <a:pPr algn="l"/>
            <a:endParaRPr lang="en-GB" b="0" i="0" dirty="0">
              <a:solidFill>
                <a:srgbClr val="000000"/>
              </a:solidFill>
              <a:effectLst/>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358E1328-364D-46A7-B36C-11FE181DA309}" type="slidenum">
              <a:rPr lang="en-GB" smtClean="0"/>
              <a:t>10</a:t>
            </a:fld>
            <a:endParaRPr lang="en-GB"/>
          </a:p>
        </p:txBody>
      </p:sp>
    </p:spTree>
    <p:extLst>
      <p:ext uri="{BB962C8B-B14F-4D97-AF65-F5344CB8AC3E}">
        <p14:creationId xmlns:p14="http://schemas.microsoft.com/office/powerpoint/2010/main" val="66569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Verdana" panose="020B0604030504040204" pitchFamily="34" charset="0"/>
              </a:rPr>
              <a:t>The employer must consider representations and counter-proposals and reply to them. If this produces revised proposals, there must be consultation on these too. Otherwise consultation will not be “with a view to reaching agreement” (</a:t>
            </a:r>
            <a:r>
              <a:rPr lang="en-GB" b="0" i="1" dirty="0">
                <a:solidFill>
                  <a:srgbClr val="000000"/>
                </a:solidFill>
                <a:effectLst/>
                <a:latin typeface="Verdana" panose="020B0604030504040204" pitchFamily="34" charset="0"/>
              </a:rPr>
              <a:t>PCS v Minister for the Cabinet office [2017] EWHC 2987</a:t>
            </a:r>
            <a:r>
              <a:rPr lang="en-GB" b="0" i="0" dirty="0">
                <a:solidFill>
                  <a:srgbClr val="000000"/>
                </a:solidFill>
                <a:effectLst/>
                <a:latin typeface="Verdana" panose="020B0604030504040204" pitchFamily="34" charset="0"/>
              </a:rPr>
              <a:t>). Consultation will not be “with a view to reaching agreement” if the employer sets pre-conditions that narrow its scope (</a:t>
            </a:r>
            <a:r>
              <a:rPr lang="en-GB" b="0" i="1" dirty="0">
                <a:solidFill>
                  <a:srgbClr val="000000"/>
                </a:solidFill>
                <a:effectLst/>
                <a:latin typeface="Verdana" panose="020B0604030504040204" pitchFamily="34" charset="0"/>
              </a:rPr>
              <a:t>PCS v Minister for the Cabinet Office [2017] EWHC 1787</a:t>
            </a:r>
            <a:r>
              <a:rPr lang="en-GB" b="0" i="0" dirty="0">
                <a:solidFill>
                  <a:srgbClr val="000000"/>
                </a:solidFill>
                <a:effectLst/>
                <a:latin typeface="Verdana" panose="020B0604030504040204" pitchFamily="34" charset="0"/>
              </a:rPr>
              <a:t>).</a:t>
            </a:r>
          </a:p>
          <a:p>
            <a:pPr algn="l"/>
            <a:r>
              <a:rPr lang="en-GB" b="0" i="0" dirty="0">
                <a:solidFill>
                  <a:srgbClr val="000000"/>
                </a:solidFill>
                <a:effectLst/>
                <a:latin typeface="Verdana" panose="020B0604030504040204" pitchFamily="34" charset="0"/>
              </a:rPr>
              <a:t>When consulting to avoid redundancies it is important to negotiate that any agreements to freeze wages, cut pay, terms or hours are temporary, or at least have a review date. In particular, reps should remember that the law calculates statutory redundancy pay based on wages and hours at the </a:t>
            </a:r>
            <a:r>
              <a:rPr lang="en-GB" b="1" i="0" dirty="0">
                <a:solidFill>
                  <a:srgbClr val="000000"/>
                </a:solidFill>
                <a:effectLst/>
                <a:latin typeface="Verdana" panose="020B0604030504040204" pitchFamily="34" charset="0"/>
              </a:rPr>
              <a:t>date of dismissal</a:t>
            </a:r>
            <a:r>
              <a:rPr lang="en-GB" b="0" i="0" dirty="0">
                <a:solidFill>
                  <a:srgbClr val="000000"/>
                </a:solidFill>
                <a:effectLst/>
                <a:latin typeface="Verdana" panose="020B0604030504040204" pitchFamily="34" charset="0"/>
              </a:rPr>
              <a:t> — not any earlier date. Only if a cut in hours amounts to “short-time working” (meaning working for less than half a week’s pay) will statutory redundancy payments be worked out using the pay and hours that pre-dated the cut. So reps should make sure that if hours or pay are cut to try to save jobs, the agreement specifically states that if redundancies cannot be avoided, they will be calculated using the pay and benefits in force before the pay cut.</a:t>
            </a:r>
          </a:p>
          <a:p>
            <a:pPr algn="l"/>
            <a:r>
              <a:rPr lang="en-GB" b="0" i="0" dirty="0">
                <a:solidFill>
                  <a:srgbClr val="000000"/>
                </a:solidFill>
                <a:effectLst/>
                <a:latin typeface="Verdana" panose="020B0604030504040204" pitchFamily="34" charset="0"/>
              </a:rPr>
              <a:t>Equality issues should be embedded in the consultation process and union reps can play an important role in making sure this happens. Where the employer is a public sector body or a private sector employer providing public services, the Public Sector Equality Duty (PSED) applies. An equality impact assessment (EIA) of any redundancy or restructuring proposal is the best way of ensuring equality issues are properly considered. In Scotland Northern Ireland and Wales, EIAs are a legal requirement.</a:t>
            </a:r>
          </a:p>
          <a:p>
            <a:pPr algn="l"/>
            <a:r>
              <a:rPr lang="en-GB" b="0" i="0" dirty="0">
                <a:solidFill>
                  <a:srgbClr val="000000"/>
                </a:solidFill>
                <a:effectLst/>
                <a:latin typeface="Verdana" panose="020B0604030504040204" pitchFamily="34" charset="0"/>
              </a:rPr>
              <a:t>Consultation must take place “in good time”. There is no precise definition, but there are minimum requirements:</a:t>
            </a:r>
          </a:p>
          <a:p>
            <a:pPr algn="l"/>
            <a:r>
              <a:rPr lang="en-GB" b="0" i="0" dirty="0">
                <a:solidFill>
                  <a:srgbClr val="000000"/>
                </a:solidFill>
                <a:effectLst/>
                <a:latin typeface="Verdana" panose="020B0604030504040204" pitchFamily="34" charset="0"/>
              </a:rPr>
              <a:t>• for proposals to dismiss as redundant 100 or more employees over a period of 90 days or less, consultation must begin at least 45 days before the first redundancy dismissal takes effect; and</a:t>
            </a:r>
          </a:p>
          <a:p>
            <a:pPr algn="l"/>
            <a:r>
              <a:rPr lang="en-GB" b="0" i="0" dirty="0">
                <a:solidFill>
                  <a:srgbClr val="000000"/>
                </a:solidFill>
                <a:effectLst/>
                <a:latin typeface="Verdana" panose="020B0604030504040204" pitchFamily="34" charset="0"/>
              </a:rPr>
              <a:t>• for proposals to dismiss as redundant 20 or more employees but fewer than 100, over a period of 90 days or less, the minimum consultation period is 30 days.</a:t>
            </a:r>
          </a:p>
          <a:p>
            <a:pPr algn="l"/>
            <a:r>
              <a:rPr lang="en-GB" b="0" i="0" dirty="0">
                <a:solidFill>
                  <a:srgbClr val="000000"/>
                </a:solidFill>
                <a:effectLst/>
                <a:latin typeface="Verdana" panose="020B0604030504040204" pitchFamily="34" charset="0"/>
              </a:rPr>
              <a:t>These are minimum consultation periods and sometimes consultation will need to start sooner. Employers must not wait until the statutory clock starts ticking before they begin (</a:t>
            </a:r>
            <a:r>
              <a:rPr lang="en-GB" b="0" i="1" dirty="0" err="1">
                <a:solidFill>
                  <a:srgbClr val="000000"/>
                </a:solidFill>
                <a:effectLst/>
                <a:latin typeface="Verdana" panose="020B0604030504040204" pitchFamily="34" charset="0"/>
              </a:rPr>
              <a:t>Elkouil</a:t>
            </a:r>
            <a:r>
              <a:rPr lang="en-GB" b="0" i="1" dirty="0">
                <a:solidFill>
                  <a:srgbClr val="000000"/>
                </a:solidFill>
                <a:effectLst/>
                <a:latin typeface="Verdana" panose="020B0604030504040204" pitchFamily="34" charset="0"/>
              </a:rPr>
              <a:t> v Coney Island [2002] IRLR 174</a:t>
            </a:r>
            <a:r>
              <a:rPr lang="en-GB" b="0" i="0" dirty="0">
                <a:solidFill>
                  <a:srgbClr val="000000"/>
                </a:solidFill>
                <a:effectLst/>
                <a:latin typeface="Verdana" panose="020B0604030504040204" pitchFamily="34" charset="0"/>
              </a:rPr>
              <a:t>).</a:t>
            </a:r>
          </a:p>
          <a:p>
            <a:pPr algn="l"/>
            <a:r>
              <a:rPr lang="en-GB" b="0" i="0" dirty="0">
                <a:solidFill>
                  <a:srgbClr val="000000"/>
                </a:solidFill>
                <a:effectLst/>
                <a:latin typeface="Verdana" panose="020B0604030504040204" pitchFamily="34" charset="0"/>
              </a:rPr>
              <a:t>The duty to consult is triggered when the employer is proposing to dismiss employees as redundant. According to </a:t>
            </a:r>
            <a:r>
              <a:rPr lang="en-GB" b="0" i="1" dirty="0">
                <a:solidFill>
                  <a:srgbClr val="000000"/>
                </a:solidFill>
                <a:effectLst/>
                <a:latin typeface="Verdana" panose="020B0604030504040204" pitchFamily="34" charset="0"/>
              </a:rPr>
              <a:t>MSF v Refuge Assurance [2002] IRLR 324</a:t>
            </a:r>
            <a:r>
              <a:rPr lang="en-GB" b="0" i="0" dirty="0">
                <a:solidFill>
                  <a:srgbClr val="000000"/>
                </a:solidFill>
                <a:effectLst/>
                <a:latin typeface="Verdana" panose="020B0604030504040204" pitchFamily="34" charset="0"/>
              </a:rPr>
              <a:t>, this means that there is no statutory obligation to consult under TULRCA until the employer has formulated proposals to dismiss. Even so, consultation must happen while proposals are still at a formative stage, so that the union can exercise genuine influence over the outcome and has time to respond and make counter-suggestions (</a:t>
            </a:r>
            <a:r>
              <a:rPr lang="en-GB" b="0" i="1" dirty="0">
                <a:solidFill>
                  <a:srgbClr val="000000"/>
                </a:solidFill>
                <a:effectLst/>
                <a:latin typeface="Verdana" panose="020B0604030504040204" pitchFamily="34" charset="0"/>
              </a:rPr>
              <a:t>Amicus v Nissan Motor Manufacturing (UK) Limited [2005] EAT/0184/05</a:t>
            </a:r>
            <a:r>
              <a:rPr lang="en-GB" b="0" i="0" dirty="0">
                <a:solidFill>
                  <a:srgbClr val="000000"/>
                </a:solidFill>
                <a:effectLst/>
                <a:latin typeface="Verdana" panose="020B0604030504040204" pitchFamily="34" charset="0"/>
              </a:rPr>
              <a:t>). The fact that the employer does not know who is to be placed at risk of redundancy does not justify delaying consultation (</a:t>
            </a:r>
            <a:r>
              <a:rPr lang="en-GB" b="0" i="1" dirty="0">
                <a:solidFill>
                  <a:srgbClr val="000000"/>
                </a:solidFill>
                <a:effectLst/>
                <a:latin typeface="Verdana" panose="020B0604030504040204" pitchFamily="34" charset="0"/>
              </a:rPr>
              <a:t>Keeping Kids Company (in compulsory liquidation) v Smith and Others [2018] UKEAT/0057/17/BA</a:t>
            </a:r>
            <a:r>
              <a:rPr lang="en-GB" b="0" i="0" dirty="0">
                <a:solidFill>
                  <a:srgbClr val="000000"/>
                </a:solidFill>
                <a:effectLst/>
                <a:latin typeface="Verdana" panose="020B0604030504040204" pitchFamily="34" charset="0"/>
              </a:rPr>
              <a:t>).</a:t>
            </a:r>
          </a:p>
          <a:p>
            <a:br>
              <a:rPr lang="en-GB" dirty="0"/>
            </a:br>
            <a:endParaRPr lang="en-GB" dirty="0"/>
          </a:p>
        </p:txBody>
      </p:sp>
      <p:sp>
        <p:nvSpPr>
          <p:cNvPr id="4" name="Slide Number Placeholder 3"/>
          <p:cNvSpPr>
            <a:spLocks noGrp="1"/>
          </p:cNvSpPr>
          <p:nvPr>
            <p:ph type="sldNum" sz="quarter" idx="5"/>
          </p:nvPr>
        </p:nvSpPr>
        <p:spPr/>
        <p:txBody>
          <a:bodyPr/>
          <a:lstStyle/>
          <a:p>
            <a:fld id="{358E1328-364D-46A7-B36C-11FE181DA309}" type="slidenum">
              <a:rPr lang="en-GB" smtClean="0"/>
              <a:t>13</a:t>
            </a:fld>
            <a:endParaRPr lang="en-GB"/>
          </a:p>
        </p:txBody>
      </p:sp>
    </p:spTree>
    <p:extLst>
      <p:ext uri="{BB962C8B-B14F-4D97-AF65-F5344CB8AC3E}">
        <p14:creationId xmlns:p14="http://schemas.microsoft.com/office/powerpoint/2010/main" val="149567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Verdana" panose="020B0604030504040204" pitchFamily="34" charset="0"/>
              </a:rPr>
              <a:t>Regardless of whether an employer has a duty to enter into collective consultation (see Chapter 2), they must consult individual employees who are at risk of redundancy. They must write to them warning of the risk of redundancy and invite them to an individual consultation meeting (</a:t>
            </a:r>
            <a:r>
              <a:rPr lang="en-GB" b="0" i="1" dirty="0">
                <a:solidFill>
                  <a:srgbClr val="000000"/>
                </a:solidFill>
                <a:effectLst/>
                <a:latin typeface="Verdana" panose="020B0604030504040204" pitchFamily="34" charset="0"/>
              </a:rPr>
              <a:t>Alexander and Hatherley v </a:t>
            </a:r>
            <a:r>
              <a:rPr lang="en-GB" b="0" i="1" dirty="0" err="1">
                <a:solidFill>
                  <a:srgbClr val="000000"/>
                </a:solidFill>
                <a:effectLst/>
                <a:latin typeface="Verdana" panose="020B0604030504040204" pitchFamily="34" charset="0"/>
              </a:rPr>
              <a:t>Bridgen</a:t>
            </a:r>
            <a:r>
              <a:rPr lang="en-GB" b="0" i="1" dirty="0">
                <a:solidFill>
                  <a:srgbClr val="000000"/>
                </a:solidFill>
                <a:effectLst/>
                <a:latin typeface="Verdana" panose="020B0604030504040204" pitchFamily="34" charset="0"/>
              </a:rPr>
              <a:t> Enterprises Ltd [2006] IRLR 422</a:t>
            </a:r>
            <a:r>
              <a:rPr lang="en-GB" b="0" i="0" dirty="0">
                <a:solidFill>
                  <a:srgbClr val="000000"/>
                </a:solidFill>
                <a:effectLst/>
                <a:latin typeface="Verdana" panose="020B0604030504040204" pitchFamily="34" charset="0"/>
              </a:rPr>
              <a:t>).</a:t>
            </a:r>
          </a:p>
          <a:p>
            <a:pPr algn="l"/>
            <a:r>
              <a:rPr lang="en-GB" b="0" i="0" dirty="0">
                <a:solidFill>
                  <a:srgbClr val="000000"/>
                </a:solidFill>
                <a:effectLst/>
                <a:latin typeface="Verdana" panose="020B0604030504040204" pitchFamily="34" charset="0"/>
              </a:rPr>
              <a:t>Before the meeting, the employer must provide details of the selection criteria, the person’s scores (if used) and an explanation of the scoring methods, to give the employee a genuine opportunity to challenge the decision</a:t>
            </a:r>
          </a:p>
          <a:p>
            <a:endParaRPr lang="en-GB" dirty="0"/>
          </a:p>
        </p:txBody>
      </p:sp>
      <p:sp>
        <p:nvSpPr>
          <p:cNvPr id="4" name="Slide Number Placeholder 3"/>
          <p:cNvSpPr>
            <a:spLocks noGrp="1"/>
          </p:cNvSpPr>
          <p:nvPr>
            <p:ph type="sldNum" sz="quarter" idx="5"/>
          </p:nvPr>
        </p:nvSpPr>
        <p:spPr/>
        <p:txBody>
          <a:bodyPr/>
          <a:lstStyle/>
          <a:p>
            <a:fld id="{358E1328-364D-46A7-B36C-11FE181DA309}" type="slidenum">
              <a:rPr lang="en-GB" smtClean="0"/>
              <a:t>14</a:t>
            </a:fld>
            <a:endParaRPr lang="en-GB"/>
          </a:p>
        </p:txBody>
      </p:sp>
    </p:spTree>
    <p:extLst>
      <p:ext uri="{BB962C8B-B14F-4D97-AF65-F5344CB8AC3E}">
        <p14:creationId xmlns:p14="http://schemas.microsoft.com/office/powerpoint/2010/main" val="309242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C05841-C7AD-4C8B-971E-1EAB5ED60EFE}"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7453C6-6D71-4F9D-99BC-302B7079DFA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06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05841-C7AD-4C8B-971E-1EAB5ED60EFE}"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7453C6-6D71-4F9D-99BC-302B7079DFAF}" type="slidenum">
              <a:rPr lang="en-GB" smtClean="0"/>
              <a:t>‹#›</a:t>
            </a:fld>
            <a:endParaRPr lang="en-GB"/>
          </a:p>
        </p:txBody>
      </p:sp>
    </p:spTree>
    <p:extLst>
      <p:ext uri="{BB962C8B-B14F-4D97-AF65-F5344CB8AC3E}">
        <p14:creationId xmlns:p14="http://schemas.microsoft.com/office/powerpoint/2010/main" val="322412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05841-C7AD-4C8B-971E-1EAB5ED60EFE}"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7453C6-6D71-4F9D-99BC-302B7079DFAF}" type="slidenum">
              <a:rPr lang="en-GB" smtClean="0"/>
              <a:t>‹#›</a:t>
            </a:fld>
            <a:endParaRPr lang="en-GB"/>
          </a:p>
        </p:txBody>
      </p:sp>
    </p:spTree>
    <p:extLst>
      <p:ext uri="{BB962C8B-B14F-4D97-AF65-F5344CB8AC3E}">
        <p14:creationId xmlns:p14="http://schemas.microsoft.com/office/powerpoint/2010/main" val="318905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05841-C7AD-4C8B-971E-1EAB5ED60EFE}"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7453C6-6D71-4F9D-99BC-302B7079DFAF}" type="slidenum">
              <a:rPr lang="en-GB" smtClean="0"/>
              <a:t>‹#›</a:t>
            </a:fld>
            <a:endParaRPr lang="en-GB"/>
          </a:p>
        </p:txBody>
      </p:sp>
    </p:spTree>
    <p:extLst>
      <p:ext uri="{BB962C8B-B14F-4D97-AF65-F5344CB8AC3E}">
        <p14:creationId xmlns:p14="http://schemas.microsoft.com/office/powerpoint/2010/main" val="105126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05841-C7AD-4C8B-971E-1EAB5ED60EFE}" type="datetimeFigureOut">
              <a:rPr lang="en-GB" smtClean="0"/>
              <a:t>21/10/2020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7453C6-6D71-4F9D-99BC-302B7079DFAF}"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37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C05841-C7AD-4C8B-971E-1EAB5ED60EFE}"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7453C6-6D71-4F9D-99BC-302B7079DFAF}" type="slidenum">
              <a:rPr lang="en-GB" smtClean="0"/>
              <a:t>‹#›</a:t>
            </a:fld>
            <a:endParaRPr lang="en-GB"/>
          </a:p>
        </p:txBody>
      </p:sp>
    </p:spTree>
    <p:extLst>
      <p:ext uri="{BB962C8B-B14F-4D97-AF65-F5344CB8AC3E}">
        <p14:creationId xmlns:p14="http://schemas.microsoft.com/office/powerpoint/2010/main" val="276713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C05841-C7AD-4C8B-971E-1EAB5ED60EFE}" type="datetimeFigureOut">
              <a:rPr lang="en-GB" smtClean="0"/>
              <a:t>21/10/2020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7453C6-6D71-4F9D-99BC-302B7079DFAF}" type="slidenum">
              <a:rPr lang="en-GB" smtClean="0"/>
              <a:t>‹#›</a:t>
            </a:fld>
            <a:endParaRPr lang="en-GB"/>
          </a:p>
        </p:txBody>
      </p:sp>
    </p:spTree>
    <p:extLst>
      <p:ext uri="{BB962C8B-B14F-4D97-AF65-F5344CB8AC3E}">
        <p14:creationId xmlns:p14="http://schemas.microsoft.com/office/powerpoint/2010/main" val="256051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C05841-C7AD-4C8B-971E-1EAB5ED60EFE}" type="datetimeFigureOut">
              <a:rPr lang="en-GB" smtClean="0"/>
              <a:t>21/10/2020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7453C6-6D71-4F9D-99BC-302B7079DFAF}" type="slidenum">
              <a:rPr lang="en-GB" smtClean="0"/>
              <a:t>‹#›</a:t>
            </a:fld>
            <a:endParaRPr lang="en-GB"/>
          </a:p>
        </p:txBody>
      </p:sp>
    </p:spTree>
    <p:extLst>
      <p:ext uri="{BB962C8B-B14F-4D97-AF65-F5344CB8AC3E}">
        <p14:creationId xmlns:p14="http://schemas.microsoft.com/office/powerpoint/2010/main" val="368454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C05841-C7AD-4C8B-971E-1EAB5ED60EFE}" type="datetimeFigureOut">
              <a:rPr lang="en-GB" smtClean="0"/>
              <a:t>21/10/2020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17453C6-6D71-4F9D-99BC-302B7079DFAF}" type="slidenum">
              <a:rPr lang="en-GB" smtClean="0"/>
              <a:t>‹#›</a:t>
            </a:fld>
            <a:endParaRPr lang="en-GB"/>
          </a:p>
        </p:txBody>
      </p:sp>
    </p:spTree>
    <p:extLst>
      <p:ext uri="{BB962C8B-B14F-4D97-AF65-F5344CB8AC3E}">
        <p14:creationId xmlns:p14="http://schemas.microsoft.com/office/powerpoint/2010/main" val="252657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C05841-C7AD-4C8B-971E-1EAB5ED60EFE}" type="datetimeFigureOut">
              <a:rPr lang="en-GB" smtClean="0"/>
              <a:t>21/10/2020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7453C6-6D71-4F9D-99BC-302B7079DFAF}" type="slidenum">
              <a:rPr lang="en-GB" smtClean="0"/>
              <a:t>‹#›</a:t>
            </a:fld>
            <a:endParaRPr lang="en-GB"/>
          </a:p>
        </p:txBody>
      </p:sp>
    </p:spTree>
    <p:extLst>
      <p:ext uri="{BB962C8B-B14F-4D97-AF65-F5344CB8AC3E}">
        <p14:creationId xmlns:p14="http://schemas.microsoft.com/office/powerpoint/2010/main" val="142351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05841-C7AD-4C8B-971E-1EAB5ED60EFE}" type="datetimeFigureOut">
              <a:rPr lang="en-GB" smtClean="0"/>
              <a:t>21/10/2020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7453C6-6D71-4F9D-99BC-302B7079DFAF}" type="slidenum">
              <a:rPr lang="en-GB" smtClean="0"/>
              <a:t>‹#›</a:t>
            </a:fld>
            <a:endParaRPr lang="en-GB"/>
          </a:p>
        </p:txBody>
      </p:sp>
    </p:spTree>
    <p:extLst>
      <p:ext uri="{BB962C8B-B14F-4D97-AF65-F5344CB8AC3E}">
        <p14:creationId xmlns:p14="http://schemas.microsoft.com/office/powerpoint/2010/main" val="2006270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C05841-C7AD-4C8B-971E-1EAB5ED60EFE}" type="datetimeFigureOut">
              <a:rPr lang="en-GB" smtClean="0"/>
              <a:t>21/10/2020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7453C6-6D71-4F9D-99BC-302B7079DFAF}"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888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8B330648-BE73-41A0-9F64-E5B1075E2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E772A0-F999-4ABF-AD93-33BE5B18115F}"/>
              </a:ext>
            </a:extLst>
          </p:cNvPr>
          <p:cNvSpPr>
            <a:spLocks noGrp="1"/>
          </p:cNvSpPr>
          <p:nvPr>
            <p:ph type="ctrTitle"/>
          </p:nvPr>
        </p:nvSpPr>
        <p:spPr>
          <a:xfrm>
            <a:off x="5289754" y="639097"/>
            <a:ext cx="6253317" cy="3686015"/>
          </a:xfrm>
        </p:spPr>
        <p:txBody>
          <a:bodyPr>
            <a:normAutofit/>
          </a:bodyPr>
          <a:lstStyle/>
          <a:p>
            <a:r>
              <a:rPr lang="en-GB" sz="6800"/>
              <a:t>NUJ </a:t>
            </a:r>
            <a:br>
              <a:rPr lang="en-GB" sz="6800"/>
            </a:br>
            <a:r>
              <a:rPr lang="en-GB" sz="6800"/>
              <a:t>Dealing with Redundancy Workshop</a:t>
            </a:r>
          </a:p>
        </p:txBody>
      </p:sp>
      <p:sp>
        <p:nvSpPr>
          <p:cNvPr id="3" name="Subtitle 2">
            <a:extLst>
              <a:ext uri="{FF2B5EF4-FFF2-40B4-BE49-F238E27FC236}">
                <a16:creationId xmlns:a16="http://schemas.microsoft.com/office/drawing/2014/main" id="{7E1FE3F8-607D-472B-8CFF-6ACD93E975B6}"/>
              </a:ext>
            </a:extLst>
          </p:cNvPr>
          <p:cNvSpPr>
            <a:spLocks noGrp="1"/>
          </p:cNvSpPr>
          <p:nvPr>
            <p:ph type="subTitle" idx="1"/>
          </p:nvPr>
        </p:nvSpPr>
        <p:spPr>
          <a:xfrm>
            <a:off x="5289753" y="4455621"/>
            <a:ext cx="6269347" cy="1238616"/>
          </a:xfrm>
        </p:spPr>
        <p:txBody>
          <a:bodyPr>
            <a:normAutofit/>
          </a:bodyPr>
          <a:lstStyle/>
          <a:p>
            <a:r>
              <a:rPr lang="en-GB">
                <a:solidFill>
                  <a:schemeClr val="tx1">
                    <a:lumMod val="85000"/>
                    <a:lumOff val="15000"/>
                  </a:schemeClr>
                </a:solidFill>
              </a:rPr>
              <a:t>Caroline Holmes Programme Coordinator, NUJ Trade Union Training</a:t>
            </a:r>
          </a:p>
        </p:txBody>
      </p:sp>
      <p:pic>
        <p:nvPicPr>
          <p:cNvPr id="4" name="Picture 3">
            <a:extLst>
              <a:ext uri="{FF2B5EF4-FFF2-40B4-BE49-F238E27FC236}">
                <a16:creationId xmlns:a16="http://schemas.microsoft.com/office/drawing/2014/main" id="{3178D4D5-FD32-4E32-A68E-C08C40446E88}"/>
              </a:ext>
            </a:extLst>
          </p:cNvPr>
          <p:cNvPicPr>
            <a:picLocks noChangeAspect="1"/>
          </p:cNvPicPr>
          <p:nvPr/>
        </p:nvPicPr>
        <p:blipFill>
          <a:blip r:embed="rId2"/>
          <a:stretch>
            <a:fillRect/>
          </a:stretch>
        </p:blipFill>
        <p:spPr>
          <a:xfrm>
            <a:off x="1308848" y="620720"/>
            <a:ext cx="2651617" cy="2466005"/>
          </a:xfrm>
          <a:prstGeom prst="rect">
            <a:avLst/>
          </a:prstGeom>
        </p:spPr>
      </p:pic>
      <p:pic>
        <p:nvPicPr>
          <p:cNvPr id="5" name="Picture 4">
            <a:extLst>
              <a:ext uri="{FF2B5EF4-FFF2-40B4-BE49-F238E27FC236}">
                <a16:creationId xmlns:a16="http://schemas.microsoft.com/office/drawing/2014/main" id="{37CBA800-5687-4E4D-B9DB-9E7D25164D3E}"/>
              </a:ext>
            </a:extLst>
          </p:cNvPr>
          <p:cNvPicPr>
            <a:picLocks noChangeAspect="1"/>
          </p:cNvPicPr>
          <p:nvPr/>
        </p:nvPicPr>
        <p:blipFill>
          <a:blip r:embed="rId3"/>
          <a:stretch>
            <a:fillRect/>
          </a:stretch>
        </p:blipFill>
        <p:spPr>
          <a:xfrm>
            <a:off x="1279209" y="3247593"/>
            <a:ext cx="2697960" cy="2446644"/>
          </a:xfrm>
          <a:prstGeom prst="rect">
            <a:avLst/>
          </a:prstGeom>
        </p:spPr>
      </p:pic>
      <p:cxnSp>
        <p:nvCxnSpPr>
          <p:cNvPr id="30" name="Straight Connector 22">
            <a:extLst>
              <a:ext uri="{FF2B5EF4-FFF2-40B4-BE49-F238E27FC236}">
                <a16:creationId xmlns:a16="http://schemas.microsoft.com/office/drawing/2014/main" id="{6DAFB303-4B24-485A-B806-C147A23632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1" name="Rectangle 24">
            <a:extLst>
              <a:ext uri="{FF2B5EF4-FFF2-40B4-BE49-F238E27FC236}">
                <a16:creationId xmlns:a16="http://schemas.microsoft.com/office/drawing/2014/main" id="{02C3C01D-C868-4B78-9A8F-417BF50A4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26">
            <a:extLst>
              <a:ext uri="{FF2B5EF4-FFF2-40B4-BE49-F238E27FC236}">
                <a16:creationId xmlns:a16="http://schemas.microsoft.com/office/drawing/2014/main" id="{8345B934-7CE4-4DA7-A0CB-2A2DF8818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811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AC5512-2D4F-4C65-9F3C-4EC23D37932C}"/>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Collective Redundancy Definition -</a:t>
            </a:r>
            <a:r>
              <a:rPr lang="en-GB" sz="3600">
                <a:solidFill>
                  <a:srgbClr val="FFFFFF"/>
                </a:solidFill>
                <a:latin typeface="Verdana" panose="020B0604030504040204" pitchFamily="34" charset="0"/>
              </a:rPr>
              <a:t>Section 188; </a:t>
            </a:r>
            <a:endParaRPr lang="en-GB"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A4DAAF4-BCF0-4DCC-BB7B-7919F7097238}"/>
              </a:ext>
            </a:extLst>
          </p:cNvPr>
          <p:cNvSpPr>
            <a:spLocks noGrp="1"/>
          </p:cNvSpPr>
          <p:nvPr>
            <p:ph idx="1"/>
          </p:nvPr>
        </p:nvSpPr>
        <p:spPr>
          <a:xfrm>
            <a:off x="4742016" y="605896"/>
            <a:ext cx="6413663" cy="5646208"/>
          </a:xfrm>
        </p:spPr>
        <p:txBody>
          <a:bodyPr anchor="ctr">
            <a:normAutofit/>
          </a:bodyPr>
          <a:lstStyle/>
          <a:p>
            <a:pPr marL="0" indent="0">
              <a:buNone/>
            </a:pPr>
            <a:r>
              <a:rPr lang="en-GB" b="0" i="0">
                <a:effectLst/>
                <a:latin typeface="Arial" panose="020B0604020202020204" pitchFamily="34" charset="0"/>
                <a:cs typeface="Arial" panose="020B0604020202020204" pitchFamily="34" charset="0"/>
              </a:rPr>
              <a:t>comes into play when an employer is proposing to dismiss as redundant 20 or more employees at one establishment within a period of 90 days or less. It requires the employer to consult all the appropriate representatives of any of the employees who may be affected by the proposed dismissals, or may be affected by measures taken in connection with those dismissals.</a:t>
            </a:r>
          </a:p>
        </p:txBody>
      </p:sp>
    </p:spTree>
    <p:extLst>
      <p:ext uri="{BB962C8B-B14F-4D97-AF65-F5344CB8AC3E}">
        <p14:creationId xmlns:p14="http://schemas.microsoft.com/office/powerpoint/2010/main" val="13410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7DCF1D-6269-4544-B53E-3E06B7FA5A35}"/>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Accompanying members to meetings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3879A2D-F441-4F00-BCAB-533848987418}"/>
              </a:ext>
            </a:extLst>
          </p:cNvPr>
          <p:cNvSpPr>
            <a:spLocks noGrp="1"/>
          </p:cNvSpPr>
          <p:nvPr>
            <p:ph idx="1"/>
          </p:nvPr>
        </p:nvSpPr>
        <p:spPr>
          <a:xfrm>
            <a:off x="4742016" y="605896"/>
            <a:ext cx="6413663" cy="5646208"/>
          </a:xfrm>
        </p:spPr>
        <p:txBody>
          <a:bodyPr anchor="ctr">
            <a:normAutofit/>
          </a:bodyPr>
          <a:lstStyle/>
          <a:p>
            <a:r>
              <a:rPr lang="en-GB"/>
              <a:t>All representatives have the right to paid time off </a:t>
            </a:r>
          </a:p>
        </p:txBody>
      </p:sp>
    </p:spTree>
    <p:extLst>
      <p:ext uri="{BB962C8B-B14F-4D97-AF65-F5344CB8AC3E}">
        <p14:creationId xmlns:p14="http://schemas.microsoft.com/office/powerpoint/2010/main" val="60315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BCF146-B532-4AA4-9C66-1CEA1ADA6CEF}"/>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latin typeface="Arial" panose="020B0604020202020204" pitchFamily="34" charset="0"/>
                <a:cs typeface="Arial" panose="020B0604020202020204" pitchFamily="34" charset="0"/>
              </a:rPr>
              <a:t>Only employees dismissed wholly or mainly because of redundancy are entitled to a redundancy payment.</a:t>
            </a:r>
            <a:br>
              <a:rPr lang="en-GB" sz="3600">
                <a:solidFill>
                  <a:srgbClr val="FFFFFF"/>
                </a:solidFill>
                <a:latin typeface="Arial" panose="020B0604020202020204" pitchFamily="34" charset="0"/>
                <a:cs typeface="Arial" panose="020B0604020202020204" pitchFamily="34" charset="0"/>
              </a:rPr>
            </a:br>
            <a:endParaRPr lang="en-GB" sz="3600">
              <a:solidFill>
                <a:srgbClr val="FFFFF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C3633F7-A428-4CEE-9BFE-166238DF1C2B}"/>
              </a:ext>
            </a:extLst>
          </p:cNvPr>
          <p:cNvSpPr>
            <a:spLocks noGrp="1"/>
          </p:cNvSpPr>
          <p:nvPr>
            <p:ph idx="1"/>
          </p:nvPr>
        </p:nvSpPr>
        <p:spPr>
          <a:xfrm>
            <a:off x="4742016" y="605896"/>
            <a:ext cx="6413663" cy="5646208"/>
          </a:xfrm>
        </p:spPr>
        <p:txBody>
          <a:bodyPr anchor="ctr">
            <a:normAutofit/>
          </a:bodyPr>
          <a:lstStyle/>
          <a:p>
            <a:pPr marL="0" indent="0">
              <a:buNone/>
            </a:pPr>
            <a:r>
              <a:rPr lang="en-GB" b="0" i="0">
                <a:effectLst/>
                <a:latin typeface="Arial" panose="020B0604020202020204" pitchFamily="34" charset="0"/>
                <a:cs typeface="Arial" panose="020B0604020202020204" pitchFamily="34" charset="0"/>
              </a:rPr>
              <a:t>Section 136(1) of the ERA 96 sets out the circumstances when there will be a dismissal for the purposes of a redundancy payment. There will be a dismissal when:</a:t>
            </a:r>
          </a:p>
          <a:p>
            <a:pPr>
              <a:buFont typeface="Wingdings" panose="05000000000000000000" pitchFamily="2" charset="2"/>
              <a:buChar char="Ø"/>
            </a:pPr>
            <a:r>
              <a:rPr lang="en-GB" b="0" i="0">
                <a:effectLst/>
                <a:latin typeface="Arial" panose="020B0604020202020204" pitchFamily="34" charset="0"/>
                <a:cs typeface="Arial" panose="020B0604020202020204" pitchFamily="34" charset="0"/>
              </a:rPr>
              <a:t>the employment contract is terminated, with or without notice;</a:t>
            </a:r>
          </a:p>
          <a:p>
            <a:pPr>
              <a:buFont typeface="Wingdings" panose="05000000000000000000" pitchFamily="2" charset="2"/>
              <a:buChar char="Ø"/>
            </a:pPr>
            <a:r>
              <a:rPr lang="en-GB" b="0" i="0">
                <a:effectLst/>
                <a:latin typeface="Arial" panose="020B0604020202020204" pitchFamily="34" charset="0"/>
                <a:cs typeface="Arial" panose="020B0604020202020204" pitchFamily="34" charset="0"/>
              </a:rPr>
              <a:t>a contract for a fixed-term is not renewed;</a:t>
            </a:r>
          </a:p>
          <a:p>
            <a:pPr>
              <a:buFont typeface="Wingdings" panose="05000000000000000000" pitchFamily="2" charset="2"/>
              <a:buChar char="Ø"/>
            </a:pPr>
            <a:r>
              <a:rPr lang="en-GB" b="0" i="0">
                <a:effectLst/>
                <a:latin typeface="Arial" panose="020B0604020202020204" pitchFamily="34" charset="0"/>
                <a:cs typeface="Arial" panose="020B0604020202020204" pitchFamily="34" charset="0"/>
              </a:rPr>
              <a:t>the employer’s actions leave the employee with no alternative but to resign (constructive dismissal); or</a:t>
            </a:r>
          </a:p>
          <a:p>
            <a:pPr>
              <a:buFont typeface="Wingdings" panose="05000000000000000000" pitchFamily="2" charset="2"/>
              <a:buChar char="Ø"/>
            </a:pPr>
            <a:r>
              <a:rPr lang="en-GB" b="0" i="0">
                <a:effectLst/>
                <a:latin typeface="Arial" panose="020B0604020202020204" pitchFamily="34" charset="0"/>
                <a:cs typeface="Arial" panose="020B0604020202020204" pitchFamily="34" charset="0"/>
              </a:rPr>
              <a:t>the employee resigns while already under notice of a redundancy dismissal.</a:t>
            </a:r>
          </a:p>
          <a:p>
            <a:endParaRPr lang="en-GB"/>
          </a:p>
        </p:txBody>
      </p:sp>
    </p:spTree>
    <p:extLst>
      <p:ext uri="{BB962C8B-B14F-4D97-AF65-F5344CB8AC3E}">
        <p14:creationId xmlns:p14="http://schemas.microsoft.com/office/powerpoint/2010/main" val="129475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0A8584-A5DD-47C0-9305-5288BE5D5EDF}"/>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Consultation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6DBAE6D-0473-4743-B70A-597DD769382A}"/>
              </a:ext>
            </a:extLst>
          </p:cNvPr>
          <p:cNvSpPr>
            <a:spLocks noGrp="1"/>
          </p:cNvSpPr>
          <p:nvPr>
            <p:ph idx="1"/>
          </p:nvPr>
        </p:nvSpPr>
        <p:spPr>
          <a:xfrm>
            <a:off x="4742016" y="605896"/>
            <a:ext cx="6413663" cy="5646208"/>
          </a:xfrm>
        </p:spPr>
        <p:txBody>
          <a:bodyPr anchor="ctr">
            <a:normAutofit/>
          </a:bodyPr>
          <a:lstStyle/>
          <a:p>
            <a:pPr marL="0" indent="0">
              <a:buNone/>
            </a:pPr>
            <a:r>
              <a:rPr lang="en-GB" b="0" i="0">
                <a:effectLst/>
                <a:latin typeface="Arial" panose="020B0604020202020204" pitchFamily="34" charset="0"/>
                <a:cs typeface="Arial" panose="020B0604020202020204" pitchFamily="34" charset="0"/>
              </a:rPr>
              <a:t>The employer’s statutory obligation under section 188(2) TULRCA is to consult in good time, about ways of:</a:t>
            </a:r>
          </a:p>
          <a:p>
            <a:pPr marL="0" indent="0">
              <a:buNone/>
            </a:pPr>
            <a:endParaRPr lang="en-GB" b="0" i="0">
              <a:effectLst/>
              <a:latin typeface="Arial" panose="020B0604020202020204" pitchFamily="34" charset="0"/>
              <a:cs typeface="Arial" panose="020B0604020202020204" pitchFamily="34" charset="0"/>
            </a:endParaRPr>
          </a:p>
          <a:p>
            <a:pPr>
              <a:buFont typeface="Wingdings" panose="05000000000000000000" pitchFamily="2" charset="2"/>
              <a:buChar char="Ø"/>
            </a:pPr>
            <a:r>
              <a:rPr lang="en-GB" b="0" i="0">
                <a:effectLst/>
                <a:latin typeface="Arial" panose="020B0604020202020204" pitchFamily="34" charset="0"/>
                <a:cs typeface="Arial" panose="020B0604020202020204" pitchFamily="34" charset="0"/>
              </a:rPr>
              <a:t>avoiding dismissals;</a:t>
            </a:r>
          </a:p>
          <a:p>
            <a:pPr>
              <a:buFont typeface="Wingdings" panose="05000000000000000000" pitchFamily="2" charset="2"/>
              <a:buChar char="Ø"/>
            </a:pPr>
            <a:r>
              <a:rPr lang="en-GB" b="0" i="0">
                <a:effectLst/>
                <a:latin typeface="Arial" panose="020B0604020202020204" pitchFamily="34" charset="0"/>
                <a:cs typeface="Arial" panose="020B0604020202020204" pitchFamily="34" charset="0"/>
              </a:rPr>
              <a:t>reducing the number of employees to be dismissed; and</a:t>
            </a:r>
          </a:p>
          <a:p>
            <a:pPr>
              <a:buFont typeface="Wingdings" panose="05000000000000000000" pitchFamily="2" charset="2"/>
              <a:buChar char="Ø"/>
            </a:pPr>
            <a:r>
              <a:rPr lang="en-GB" b="0" i="0">
                <a:effectLst/>
                <a:latin typeface="Arial" panose="020B0604020202020204" pitchFamily="34" charset="0"/>
                <a:cs typeface="Arial" panose="020B0604020202020204" pitchFamily="34" charset="0"/>
              </a:rPr>
              <a:t>mitigating the consequences of the dismissals.</a:t>
            </a:r>
          </a:p>
          <a:p>
            <a:pPr>
              <a:buFont typeface="Wingdings" panose="05000000000000000000" pitchFamily="2" charset="2"/>
              <a:buChar char="Ø"/>
            </a:pPr>
            <a:endParaRPr lang="en-GB" b="0" i="0">
              <a:effectLst/>
              <a:latin typeface="Arial" panose="020B0604020202020204" pitchFamily="34" charset="0"/>
              <a:cs typeface="Arial" panose="020B0604020202020204" pitchFamily="34" charset="0"/>
            </a:endParaRPr>
          </a:p>
          <a:p>
            <a:pPr marL="0" indent="0">
              <a:buNone/>
            </a:pPr>
            <a:r>
              <a:rPr lang="en-GB" b="0" i="0">
                <a:effectLst/>
                <a:latin typeface="Arial" panose="020B0604020202020204" pitchFamily="34" charset="0"/>
                <a:cs typeface="Arial" panose="020B0604020202020204" pitchFamily="34" charset="0"/>
              </a:rPr>
              <a:t>Meaningful consultation means exploring and responding effectively to all ideas reasonably suggested by the union to avoid redundancies, reduce their number and mitigate their effects. Failing to explore all these suggestions risks a protective award.</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49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9652-12D9-474B-93BA-58F97F054AAB}"/>
              </a:ext>
            </a:extLst>
          </p:cNvPr>
          <p:cNvSpPr>
            <a:spLocks noGrp="1"/>
          </p:cNvSpPr>
          <p:nvPr>
            <p:ph type="title"/>
          </p:nvPr>
        </p:nvSpPr>
        <p:spPr/>
        <p:txBody>
          <a:bodyPr>
            <a:normAutofit/>
          </a:bodyPr>
          <a:lstStyle/>
          <a:p>
            <a:pPr algn="ctr"/>
            <a:r>
              <a:rPr lang="en-GB" dirty="0"/>
              <a:t>Individual Consultation</a:t>
            </a:r>
            <a:endParaRPr lang="en-GB"/>
          </a:p>
        </p:txBody>
      </p:sp>
      <p:graphicFrame>
        <p:nvGraphicFramePr>
          <p:cNvPr id="5" name="Content Placeholder 2">
            <a:extLst>
              <a:ext uri="{FF2B5EF4-FFF2-40B4-BE49-F238E27FC236}">
                <a16:creationId xmlns:a16="http://schemas.microsoft.com/office/drawing/2014/main" id="{A971B0DB-B6A1-4E29-8FC1-461A6605F621}"/>
              </a:ext>
            </a:extLst>
          </p:cNvPr>
          <p:cNvGraphicFramePr>
            <a:graphicFrameLocks noGrp="1"/>
          </p:cNvGraphicFramePr>
          <p:nvPr>
            <p:ph idx="1"/>
            <p:extLst>
              <p:ext uri="{D42A27DB-BD31-4B8C-83A1-F6EECF244321}">
                <p14:modId xmlns:p14="http://schemas.microsoft.com/office/powerpoint/2010/main" val="221464205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517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F68AE8-FD8C-4F98-B436-D341BECF94EC}"/>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Fair Consultation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1760B06-E3A3-4BFB-A2E7-FBE709B5872D}"/>
              </a:ext>
            </a:extLst>
          </p:cNvPr>
          <p:cNvSpPr>
            <a:spLocks noGrp="1"/>
          </p:cNvSpPr>
          <p:nvPr>
            <p:ph idx="1"/>
          </p:nvPr>
        </p:nvSpPr>
        <p:spPr>
          <a:xfrm>
            <a:off x="4742016" y="605896"/>
            <a:ext cx="6413663" cy="5646208"/>
          </a:xfrm>
        </p:spPr>
        <p:txBody>
          <a:bodyPr anchor="ctr">
            <a:normAutofit/>
          </a:bodyPr>
          <a:lstStyle/>
          <a:p>
            <a:pPr marL="0" indent="0">
              <a:buNone/>
            </a:pPr>
            <a:r>
              <a:rPr lang="en-GB" b="0" i="0">
                <a:effectLst/>
                <a:latin typeface="Verdana" panose="020B0604030504040204" pitchFamily="34" charset="0"/>
              </a:rPr>
              <a:t>“</a:t>
            </a:r>
            <a:r>
              <a:rPr lang="en-GB">
                <a:latin typeface="Verdana" panose="020B0604030504040204" pitchFamily="34" charset="0"/>
              </a:rPr>
              <a:t>fair </a:t>
            </a:r>
            <a:r>
              <a:rPr lang="en-GB" b="0" i="0">
                <a:effectLst/>
                <a:latin typeface="Verdana" panose="020B0604030504040204" pitchFamily="34" charset="0"/>
              </a:rPr>
              <a:t>consultation must include giving the person being consulted a proper opportunity to fully understand the issues and to express views on them, and giving genuine consideration to these views. There should be consultation with the individual employee at every stage of the redundancy process, once they have been provisionally identified as at risk.”</a:t>
            </a:r>
            <a:endParaRPr lang="en-GB" dirty="0"/>
          </a:p>
        </p:txBody>
      </p:sp>
    </p:spTree>
    <p:extLst>
      <p:ext uri="{BB962C8B-B14F-4D97-AF65-F5344CB8AC3E}">
        <p14:creationId xmlns:p14="http://schemas.microsoft.com/office/powerpoint/2010/main" val="411393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AA3BE8-057C-4EB3-8249-56B4694650BE}"/>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Fair and reasonable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C15D3B2-2E28-4A86-AFFA-B40DD896F0A7}"/>
              </a:ext>
            </a:extLst>
          </p:cNvPr>
          <p:cNvSpPr>
            <a:spLocks noGrp="1"/>
          </p:cNvSpPr>
          <p:nvPr>
            <p:ph idx="1"/>
          </p:nvPr>
        </p:nvSpPr>
        <p:spPr>
          <a:xfrm>
            <a:off x="4742016" y="605896"/>
            <a:ext cx="6413663" cy="5646208"/>
          </a:xfrm>
        </p:spPr>
        <p:txBody>
          <a:bodyPr anchor="ctr">
            <a:normAutofit/>
          </a:bodyPr>
          <a:lstStyle/>
          <a:p>
            <a:r>
              <a:rPr lang="en-GB" dirty="0"/>
              <a:t>Advance warning</a:t>
            </a:r>
          </a:p>
          <a:p>
            <a:r>
              <a:rPr lang="en-GB" dirty="0"/>
              <a:t>Individual consultation</a:t>
            </a:r>
          </a:p>
          <a:p>
            <a:r>
              <a:rPr lang="en-GB" dirty="0"/>
              <a:t>Selection set against objective criteria</a:t>
            </a:r>
          </a:p>
          <a:p>
            <a:r>
              <a:rPr lang="en-GB" dirty="0"/>
              <a:t>Alternative employment offered</a:t>
            </a:r>
          </a:p>
          <a:p>
            <a:r>
              <a:rPr lang="en-GB" dirty="0"/>
              <a:t>Volunteers released first</a:t>
            </a:r>
          </a:p>
          <a:p>
            <a:r>
              <a:rPr lang="en-GB" dirty="0"/>
              <a:t>Equality impact</a:t>
            </a:r>
          </a:p>
          <a:p>
            <a:r>
              <a:rPr lang="en-GB" dirty="0"/>
              <a:t>Risk Assessment </a:t>
            </a:r>
          </a:p>
        </p:txBody>
      </p:sp>
    </p:spTree>
    <p:extLst>
      <p:ext uri="{BB962C8B-B14F-4D97-AF65-F5344CB8AC3E}">
        <p14:creationId xmlns:p14="http://schemas.microsoft.com/office/powerpoint/2010/main" val="3066955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00A33C-8533-447B-A740-60A51C5B9395}"/>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Areas to negotiate on - ACAS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956CE08-03FA-4DB7-8925-E31637FC50D7}"/>
              </a:ext>
            </a:extLst>
          </p:cNvPr>
          <p:cNvSpPr>
            <a:spLocks noGrp="1"/>
          </p:cNvSpPr>
          <p:nvPr>
            <p:ph idx="1"/>
          </p:nvPr>
        </p:nvSpPr>
        <p:spPr>
          <a:xfrm>
            <a:off x="4742016" y="605896"/>
            <a:ext cx="6413663" cy="5646208"/>
          </a:xfrm>
        </p:spPr>
        <p:txBody>
          <a:bodyPr anchor="ctr">
            <a:normAutofit/>
          </a:bodyPr>
          <a:lstStyle/>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commitment to keep local trade unions and employee reps informed as fully as possible about staffing requirements and any need for redundancies;</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how long consultation is to last;</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who is to be consulted;</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what must be discussed;</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how consultation should be conducted, focusing on the spirit of the consultation — with a view to reaching agreement and including a commitment to consider alternative proposals;</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what statutory information must be provided;</a:t>
            </a:r>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273290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3AE533-53C1-43A2-B3F9-7B8EFE30DA58}"/>
              </a:ext>
            </a:extLst>
          </p:cNvPr>
          <p:cNvSpPr>
            <a:spLocks noGrp="1"/>
          </p:cNvSpPr>
          <p:nvPr>
            <p:ph type="title"/>
          </p:nvPr>
        </p:nvSpPr>
        <p:spPr>
          <a:xfrm>
            <a:off x="492370" y="516835"/>
            <a:ext cx="3084844" cy="5772840"/>
          </a:xfrm>
        </p:spPr>
        <p:txBody>
          <a:bodyPr anchor="ctr">
            <a:normAutofit/>
          </a:bodyPr>
          <a:lstStyle/>
          <a:p>
            <a:endParaRPr lang="en-GB" sz="3600">
              <a:solidFill>
                <a:srgbClr val="FFFFFF"/>
              </a:solidFill>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6C7A6AC-0FEB-428F-9CB4-DEC747F725E1}"/>
              </a:ext>
            </a:extLst>
          </p:cNvPr>
          <p:cNvGraphicFramePr>
            <a:graphicFrameLocks noGrp="1"/>
          </p:cNvGraphicFramePr>
          <p:nvPr>
            <p:ph idx="1"/>
            <p:extLst>
              <p:ext uri="{D42A27DB-BD31-4B8C-83A1-F6EECF244321}">
                <p14:modId xmlns:p14="http://schemas.microsoft.com/office/powerpoint/2010/main" val="257411721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17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1E59A7-DA8F-4D3C-A594-866DE7227EC8}"/>
              </a:ext>
            </a:extLst>
          </p:cNvPr>
          <p:cNvSpPr>
            <a:spLocks noGrp="1"/>
          </p:cNvSpPr>
          <p:nvPr>
            <p:ph type="title"/>
          </p:nvPr>
        </p:nvSpPr>
        <p:spPr>
          <a:xfrm>
            <a:off x="492370" y="605896"/>
            <a:ext cx="3084844" cy="5646208"/>
          </a:xfrm>
        </p:spPr>
        <p:txBody>
          <a:bodyPr anchor="ctr">
            <a:normAutofit/>
          </a:bodyPr>
          <a:lstStyle/>
          <a:p>
            <a:br>
              <a:rPr lang="en-GB" sz="3600">
                <a:solidFill>
                  <a:srgbClr val="FFFFFF"/>
                </a:solidFill>
                <a:latin typeface="Verdana" panose="020B0604030504040204" pitchFamily="34" charset="0"/>
                <a:ea typeface="Times New Roman" panose="02020603050405020304" pitchFamily="18" charset="0"/>
                <a:cs typeface="Times New Roman" panose="02020603050405020304" pitchFamily="18" charset="0"/>
              </a:rPr>
            </a:br>
            <a:r>
              <a:rPr lang="en-GB" sz="3600">
                <a:solidFill>
                  <a:srgbClr val="FFFFFF"/>
                </a:solidFill>
                <a:latin typeface="Verdana" panose="020B0604030504040204" pitchFamily="34" charset="0"/>
                <a:ea typeface="Times New Roman" panose="02020603050405020304" pitchFamily="18" charset="0"/>
                <a:cs typeface="Times New Roman" panose="02020603050405020304" pitchFamily="18" charset="0"/>
              </a:rPr>
              <a:t>measures to avoid redundancy, including:</a:t>
            </a:r>
            <a:br>
              <a:rPr lang="en-GB" sz="360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en-GB"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E35B7A4-4FF0-4C19-ABC0-FB6A74636F75}"/>
              </a:ext>
            </a:extLst>
          </p:cNvPr>
          <p:cNvSpPr>
            <a:spLocks noGrp="1"/>
          </p:cNvSpPr>
          <p:nvPr>
            <p:ph idx="1"/>
          </p:nvPr>
        </p:nvSpPr>
        <p:spPr>
          <a:xfrm>
            <a:off x="4742016" y="605896"/>
            <a:ext cx="6413663" cy="5646208"/>
          </a:xfrm>
        </p:spPr>
        <p:txBody>
          <a:bodyPr anchor="ctr">
            <a:normAutofit/>
          </a:bodyPr>
          <a:lstStyle/>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natural wastage;</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restricting recruitment of permanent staff;</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reduced use of agency workers;</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filling vacancies internally;</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cutting overtime;</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cutting hours e.g. short time working; and</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Ø"/>
            </a:pPr>
            <a:r>
              <a:rPr lang="en-GB">
                <a:effectLst/>
                <a:latin typeface="Verdana" panose="020B0604030504040204" pitchFamily="34" charset="0"/>
                <a:ea typeface="Times New Roman" panose="02020603050405020304" pitchFamily="18" charset="0"/>
                <a:cs typeface="Times New Roman" panose="02020603050405020304" pitchFamily="18" charset="0"/>
              </a:rPr>
              <a:t>training, retraining and redeployment.</a:t>
            </a:r>
            <a:endParaRPr lang="en-GB">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4677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28C41C3C-8A14-4AB6-B925-AFE7F6FCCD08}"/>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Learning outcomes</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EBCD809B-9DDE-459A-934C-B5A034FE419E}"/>
              </a:ext>
            </a:extLst>
          </p:cNvPr>
          <p:cNvSpPr>
            <a:spLocks noGrp="1"/>
          </p:cNvSpPr>
          <p:nvPr>
            <p:ph idx="1"/>
          </p:nvPr>
        </p:nvSpPr>
        <p:spPr>
          <a:xfrm>
            <a:off x="4742016" y="605896"/>
            <a:ext cx="6413663" cy="5646208"/>
          </a:xfrm>
        </p:spPr>
        <p:txBody>
          <a:bodyPr anchor="ctr">
            <a:normAutofit/>
          </a:bodyPr>
          <a:lstStyle/>
          <a:p>
            <a:r>
              <a:rPr lang="en-GB" dirty="0"/>
              <a:t>Understand the impact of </a:t>
            </a:r>
            <a:r>
              <a:rPr lang="en-GB" dirty="0" err="1"/>
              <a:t>Covid</a:t>
            </a:r>
            <a:r>
              <a:rPr lang="en-GB" dirty="0"/>
              <a:t> 19 on Redundancy Legislation</a:t>
            </a:r>
          </a:p>
          <a:p>
            <a:endParaRPr lang="en-GB" dirty="0"/>
          </a:p>
          <a:p>
            <a:r>
              <a:rPr lang="en-GB" dirty="0"/>
              <a:t>Know what an Employers Responsibility is when making Employees redundant</a:t>
            </a:r>
          </a:p>
          <a:p>
            <a:endParaRPr lang="en-GB" dirty="0"/>
          </a:p>
          <a:p>
            <a:r>
              <a:rPr lang="en-GB" dirty="0"/>
              <a:t>Share good practice when negotiating around redundancy</a:t>
            </a:r>
          </a:p>
          <a:p>
            <a:endParaRPr lang="en-GB" dirty="0"/>
          </a:p>
          <a:p>
            <a:endParaRPr lang="en-GB" dirty="0"/>
          </a:p>
        </p:txBody>
      </p:sp>
    </p:spTree>
    <p:extLst>
      <p:ext uri="{BB962C8B-B14F-4D97-AF65-F5344CB8AC3E}">
        <p14:creationId xmlns:p14="http://schemas.microsoft.com/office/powerpoint/2010/main" val="3984243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CF742A-D6E4-4A28-8136-0CC0449DB73B}"/>
              </a:ext>
            </a:extLst>
          </p:cNvPr>
          <p:cNvSpPr>
            <a:spLocks noGrp="1"/>
          </p:cNvSpPr>
          <p:nvPr>
            <p:ph type="title"/>
          </p:nvPr>
        </p:nvSpPr>
        <p:spPr>
          <a:xfrm>
            <a:off x="492370" y="605896"/>
            <a:ext cx="3084844" cy="5646208"/>
          </a:xfrm>
        </p:spPr>
        <p:txBody>
          <a:bodyPr anchor="ctr">
            <a:normAutofit/>
          </a:bodyPr>
          <a:lstStyle/>
          <a:p>
            <a:r>
              <a:rPr lang="en-GB" sz="3100" b="1">
                <a:solidFill>
                  <a:srgbClr val="FFFFFF"/>
                </a:solidFill>
                <a:latin typeface="Verdana" panose="020B0604030504040204" pitchFamily="34" charset="0"/>
                <a:ea typeface="Times New Roman" panose="02020603050405020304" pitchFamily="18" charset="0"/>
                <a:cs typeface="Times New Roman" panose="02020603050405020304" pitchFamily="18" charset="0"/>
              </a:rPr>
              <a:t>The equality impact of redundancies should be embedded at every stage of the consultation</a:t>
            </a:r>
            <a:br>
              <a:rPr lang="en-GB" sz="3100" b="1">
                <a:solidFill>
                  <a:srgbClr val="FFFFFF"/>
                </a:solidFill>
              </a:rPr>
            </a:br>
            <a:endParaRPr lang="en-GB" sz="31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031B404-052B-441F-8D06-5AFE8D90C173}"/>
              </a:ext>
            </a:extLst>
          </p:cNvPr>
          <p:cNvSpPr>
            <a:spLocks noGrp="1"/>
          </p:cNvSpPr>
          <p:nvPr>
            <p:ph idx="1"/>
          </p:nvPr>
        </p:nvSpPr>
        <p:spPr>
          <a:xfrm>
            <a:off x="4742016" y="605896"/>
            <a:ext cx="6413663" cy="5646208"/>
          </a:xfrm>
        </p:spPr>
        <p:txBody>
          <a:bodyPr anchor="ctr">
            <a:normAutofit/>
          </a:bodyPr>
          <a:lstStyle/>
          <a:p>
            <a:r>
              <a:rPr lang="en-GB">
                <a:effectLst/>
                <a:latin typeface="Verdana" panose="020B0604030504040204" pitchFamily="34" charset="0"/>
                <a:ea typeface="Times New Roman" panose="02020603050405020304" pitchFamily="18" charset="0"/>
                <a:cs typeface="Times New Roman" panose="02020603050405020304" pitchFamily="18" charset="0"/>
              </a:rPr>
              <a:t>Other possibilities,</a:t>
            </a:r>
          </a:p>
          <a:p>
            <a:r>
              <a:rPr lang="en-GB">
                <a:effectLst/>
                <a:latin typeface="Verdana" panose="020B0604030504040204" pitchFamily="34" charset="0"/>
                <a:ea typeface="Times New Roman" panose="02020603050405020304" pitchFamily="18" charset="0"/>
                <a:cs typeface="Times New Roman" panose="02020603050405020304" pitchFamily="18" charset="0"/>
              </a:rPr>
              <a:t>finding savings elsewhere in the organisation, </a:t>
            </a:r>
          </a:p>
          <a:p>
            <a:r>
              <a:rPr lang="en-GB">
                <a:effectLst/>
                <a:latin typeface="Verdana" panose="020B0604030504040204" pitchFamily="34" charset="0"/>
                <a:ea typeface="Times New Roman" panose="02020603050405020304" pitchFamily="18" charset="0"/>
                <a:cs typeface="Times New Roman" panose="02020603050405020304" pitchFamily="18" charset="0"/>
              </a:rPr>
              <a:t>reorganising work, </a:t>
            </a:r>
          </a:p>
          <a:p>
            <a:r>
              <a:rPr lang="en-GB">
                <a:effectLst/>
                <a:latin typeface="Verdana" panose="020B0604030504040204" pitchFamily="34" charset="0"/>
                <a:ea typeface="Times New Roman" panose="02020603050405020304" pitchFamily="18" charset="0"/>
                <a:cs typeface="Times New Roman" panose="02020603050405020304" pitchFamily="18" charset="0"/>
              </a:rPr>
              <a:t>cutting executive pay and benefits, temporary flexible working arrangements, sabbaticals, </a:t>
            </a:r>
          </a:p>
          <a:p>
            <a:r>
              <a:rPr lang="en-GB">
                <a:effectLst/>
                <a:latin typeface="Verdana" panose="020B0604030504040204" pitchFamily="34" charset="0"/>
                <a:ea typeface="Times New Roman" panose="02020603050405020304" pitchFamily="18" charset="0"/>
                <a:cs typeface="Times New Roman" panose="02020603050405020304" pitchFamily="18" charset="0"/>
              </a:rPr>
              <a:t>secondments </a:t>
            </a:r>
            <a:endParaRPr lang="en-GB">
              <a:latin typeface="Verdana" panose="020B0604030504040204" pitchFamily="34" charset="0"/>
              <a:ea typeface="Times New Roman" panose="02020603050405020304" pitchFamily="18" charset="0"/>
              <a:cs typeface="Times New Roman" panose="02020603050405020304" pitchFamily="18" charset="0"/>
            </a:endParaRPr>
          </a:p>
          <a:p>
            <a:r>
              <a:rPr lang="en-GB">
                <a:effectLst/>
                <a:latin typeface="Verdana" panose="020B0604030504040204" pitchFamily="34" charset="0"/>
                <a:ea typeface="Times New Roman" panose="02020603050405020304" pitchFamily="18" charset="0"/>
                <a:cs typeface="Times New Roman" panose="02020603050405020304" pitchFamily="18" charset="0"/>
              </a:rPr>
              <a:t>unpaid leave. </a:t>
            </a:r>
          </a:p>
          <a:p>
            <a:endParaRPr lang="en-GB">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10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7073E4-62EA-49D5-BF4B-EFB676C219F0}"/>
              </a:ext>
            </a:extLst>
          </p:cNvPr>
          <p:cNvPicPr>
            <a:picLocks noChangeAspect="1"/>
          </p:cNvPicPr>
          <p:nvPr/>
        </p:nvPicPr>
        <p:blipFill>
          <a:blip r:embed="rId3"/>
          <a:stretch>
            <a:fillRect/>
          </a:stretch>
        </p:blipFill>
        <p:spPr>
          <a:xfrm>
            <a:off x="9572888" y="3353067"/>
            <a:ext cx="1950720" cy="2755392"/>
          </a:xfrm>
          <a:prstGeom prst="rect">
            <a:avLst/>
          </a:prstGeom>
        </p:spPr>
      </p:pic>
      <p:sp>
        <p:nvSpPr>
          <p:cNvPr id="2" name="Title 1">
            <a:extLst>
              <a:ext uri="{FF2B5EF4-FFF2-40B4-BE49-F238E27FC236}">
                <a16:creationId xmlns:a16="http://schemas.microsoft.com/office/drawing/2014/main" id="{9577F2D6-B025-4074-9F58-858D18200193}"/>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24C834A6-AE3F-48E2-B373-4B94480EEF1D}"/>
              </a:ext>
            </a:extLst>
          </p:cNvPr>
          <p:cNvPicPr>
            <a:picLocks noGrp="1" noChangeAspect="1"/>
          </p:cNvPicPr>
          <p:nvPr>
            <p:ph idx="1"/>
          </p:nvPr>
        </p:nvPicPr>
        <p:blipFill>
          <a:blip r:embed="rId4"/>
          <a:stretch>
            <a:fillRect/>
          </a:stretch>
        </p:blipFill>
        <p:spPr>
          <a:xfrm>
            <a:off x="415641" y="2095767"/>
            <a:ext cx="3943350" cy="1257300"/>
          </a:xfrm>
          <a:prstGeom prst="rect">
            <a:avLst/>
          </a:prstGeom>
        </p:spPr>
      </p:pic>
      <p:pic>
        <p:nvPicPr>
          <p:cNvPr id="5" name="Picture 4">
            <a:extLst>
              <a:ext uri="{FF2B5EF4-FFF2-40B4-BE49-F238E27FC236}">
                <a16:creationId xmlns:a16="http://schemas.microsoft.com/office/drawing/2014/main" id="{C185A2F6-93A0-439C-9D34-1767C3BBD52B}"/>
              </a:ext>
            </a:extLst>
          </p:cNvPr>
          <p:cNvPicPr>
            <a:picLocks noChangeAspect="1"/>
          </p:cNvPicPr>
          <p:nvPr/>
        </p:nvPicPr>
        <p:blipFill>
          <a:blip r:embed="rId5"/>
          <a:stretch>
            <a:fillRect/>
          </a:stretch>
        </p:blipFill>
        <p:spPr>
          <a:xfrm>
            <a:off x="9809108" y="516895"/>
            <a:ext cx="1714500" cy="1714500"/>
          </a:xfrm>
          <a:prstGeom prst="rect">
            <a:avLst/>
          </a:prstGeom>
        </p:spPr>
      </p:pic>
      <p:pic>
        <p:nvPicPr>
          <p:cNvPr id="3" name="Picture 2">
            <a:extLst>
              <a:ext uri="{FF2B5EF4-FFF2-40B4-BE49-F238E27FC236}">
                <a16:creationId xmlns:a16="http://schemas.microsoft.com/office/drawing/2014/main" id="{5664BDE8-9D6F-40F2-8203-EC351E880F75}"/>
              </a:ext>
            </a:extLst>
          </p:cNvPr>
          <p:cNvPicPr>
            <a:picLocks noChangeAspect="1"/>
          </p:cNvPicPr>
          <p:nvPr/>
        </p:nvPicPr>
        <p:blipFill>
          <a:blip r:embed="rId6"/>
          <a:stretch>
            <a:fillRect/>
          </a:stretch>
        </p:blipFill>
        <p:spPr>
          <a:xfrm>
            <a:off x="5029200" y="1482137"/>
            <a:ext cx="3759375" cy="3506502"/>
          </a:xfrm>
          <a:prstGeom prst="rect">
            <a:avLst/>
          </a:prstGeom>
        </p:spPr>
      </p:pic>
    </p:spTree>
    <p:extLst>
      <p:ext uri="{BB962C8B-B14F-4D97-AF65-F5344CB8AC3E}">
        <p14:creationId xmlns:p14="http://schemas.microsoft.com/office/powerpoint/2010/main" val="140576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28C41C3C-8A14-4AB6-B925-AFE7F6FCCD08}"/>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Learning outcomes</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EBCD809B-9DDE-459A-934C-B5A034FE419E}"/>
              </a:ext>
            </a:extLst>
          </p:cNvPr>
          <p:cNvSpPr>
            <a:spLocks noGrp="1"/>
          </p:cNvSpPr>
          <p:nvPr>
            <p:ph idx="1"/>
          </p:nvPr>
        </p:nvSpPr>
        <p:spPr>
          <a:xfrm>
            <a:off x="4742016" y="605896"/>
            <a:ext cx="6413663" cy="5646208"/>
          </a:xfrm>
        </p:spPr>
        <p:txBody>
          <a:bodyPr anchor="ctr">
            <a:normAutofit/>
          </a:bodyPr>
          <a:lstStyle/>
          <a:p>
            <a:r>
              <a:rPr lang="en-GB" dirty="0"/>
              <a:t>Understand the impact of </a:t>
            </a:r>
            <a:r>
              <a:rPr lang="en-GB" dirty="0" err="1"/>
              <a:t>Covid</a:t>
            </a:r>
            <a:r>
              <a:rPr lang="en-GB" dirty="0"/>
              <a:t> 19 on Redundancy Legislation</a:t>
            </a:r>
          </a:p>
          <a:p>
            <a:endParaRPr lang="en-GB" dirty="0"/>
          </a:p>
          <a:p>
            <a:r>
              <a:rPr lang="en-GB" dirty="0"/>
              <a:t>Know what an Employers Responsibility is when making Employees redundant</a:t>
            </a:r>
          </a:p>
          <a:p>
            <a:endParaRPr lang="en-GB" dirty="0"/>
          </a:p>
          <a:p>
            <a:r>
              <a:rPr lang="en-GB" dirty="0"/>
              <a:t>Share good practice when negotiating around redundancy</a:t>
            </a:r>
          </a:p>
          <a:p>
            <a:endParaRPr lang="en-GB" dirty="0"/>
          </a:p>
          <a:p>
            <a:endParaRPr lang="en-GB" dirty="0"/>
          </a:p>
        </p:txBody>
      </p:sp>
    </p:spTree>
    <p:extLst>
      <p:ext uri="{BB962C8B-B14F-4D97-AF65-F5344CB8AC3E}">
        <p14:creationId xmlns:p14="http://schemas.microsoft.com/office/powerpoint/2010/main" val="26787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9173DC-BC3B-47A2-9605-CC882E2B73CA}"/>
              </a:ext>
            </a:extLst>
          </p:cNvPr>
          <p:cNvSpPr>
            <a:spLocks noGrp="1"/>
          </p:cNvSpPr>
          <p:nvPr>
            <p:ph type="title"/>
          </p:nvPr>
        </p:nvSpPr>
        <p:spPr>
          <a:xfrm>
            <a:off x="492370" y="605896"/>
            <a:ext cx="3084844" cy="5646208"/>
          </a:xfrm>
        </p:spPr>
        <p:txBody>
          <a:bodyPr anchor="ctr">
            <a:normAutofit/>
          </a:bodyPr>
          <a:lstStyle/>
          <a:p>
            <a:endParaRPr lang="en-GB"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579596C-34D6-497E-8E7F-66F66EDBE7DF}"/>
              </a:ext>
            </a:extLst>
          </p:cNvPr>
          <p:cNvSpPr>
            <a:spLocks noGrp="1"/>
          </p:cNvSpPr>
          <p:nvPr>
            <p:ph idx="1"/>
          </p:nvPr>
        </p:nvSpPr>
        <p:spPr>
          <a:xfrm>
            <a:off x="4742016" y="605896"/>
            <a:ext cx="6413663" cy="5646208"/>
          </a:xfrm>
        </p:spPr>
        <p:txBody>
          <a:bodyPr anchor="ctr">
            <a:normAutofit/>
          </a:bodyPr>
          <a:lstStyle/>
          <a:p>
            <a:pPr marL="0" indent="0">
              <a:buNone/>
            </a:pPr>
            <a:endParaRPr lang="en-GB" b="1" i="0" dirty="0">
              <a:effectLst/>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pPr marL="0" indent="0">
              <a:buNone/>
            </a:pPr>
            <a:r>
              <a:rPr lang="en-GB" b="0" i="0" dirty="0">
                <a:effectLst/>
                <a:latin typeface="Verdana" panose="020B0604030504040204" pitchFamily="34" charset="0"/>
              </a:rPr>
              <a:t>	</a:t>
            </a:r>
            <a:r>
              <a:rPr lang="en-GB" sz="4000" b="1" dirty="0"/>
              <a:t>What is redundancy?</a:t>
            </a:r>
          </a:p>
          <a:p>
            <a:pPr marL="0" indent="0">
              <a:buNone/>
            </a:pPr>
            <a:endParaRPr lang="en-GB" dirty="0"/>
          </a:p>
        </p:txBody>
      </p:sp>
    </p:spTree>
    <p:extLst>
      <p:ext uri="{BB962C8B-B14F-4D97-AF65-F5344CB8AC3E}">
        <p14:creationId xmlns:p14="http://schemas.microsoft.com/office/powerpoint/2010/main" val="288596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177B-F310-4F86-B2DD-5C65695D07B8}"/>
              </a:ext>
            </a:extLst>
          </p:cNvPr>
          <p:cNvSpPr>
            <a:spLocks noGrp="1"/>
          </p:cNvSpPr>
          <p:nvPr>
            <p:ph type="title"/>
          </p:nvPr>
        </p:nvSpPr>
        <p:spPr>
          <a:xfrm>
            <a:off x="1097280" y="286603"/>
            <a:ext cx="10058400" cy="1450757"/>
          </a:xfrm>
        </p:spPr>
        <p:txBody>
          <a:bodyPr>
            <a:normAutofit/>
          </a:bodyPr>
          <a:lstStyle/>
          <a:p>
            <a:r>
              <a:rPr lang="en-GB" b="1"/>
              <a:t>Examples include</a:t>
            </a:r>
            <a:r>
              <a:rPr lang="en-GB"/>
              <a:t>;</a:t>
            </a:r>
          </a:p>
        </p:txBody>
      </p:sp>
      <p:graphicFrame>
        <p:nvGraphicFramePr>
          <p:cNvPr id="5" name="Content Placeholder 2">
            <a:extLst>
              <a:ext uri="{FF2B5EF4-FFF2-40B4-BE49-F238E27FC236}">
                <a16:creationId xmlns:a16="http://schemas.microsoft.com/office/drawing/2014/main" id="{A2697089-B7C6-4B37-A179-6873E2BAED25}"/>
              </a:ext>
            </a:extLst>
          </p:cNvPr>
          <p:cNvGraphicFramePr>
            <a:graphicFrameLocks noGrp="1"/>
          </p:cNvGraphicFramePr>
          <p:nvPr>
            <p:ph idx="1"/>
            <p:extLst>
              <p:ext uri="{D42A27DB-BD31-4B8C-83A1-F6EECF244321}">
                <p14:modId xmlns:p14="http://schemas.microsoft.com/office/powerpoint/2010/main" val="185139020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F1AF9E5-C5EC-4F07-8A7D-AFC0957DA350}"/>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Redundancy during Covid 19</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1456590-7B18-4532-9334-4A72F618C246}"/>
              </a:ext>
            </a:extLst>
          </p:cNvPr>
          <p:cNvSpPr>
            <a:spLocks noGrp="1"/>
          </p:cNvSpPr>
          <p:nvPr>
            <p:ph idx="1"/>
          </p:nvPr>
        </p:nvSpPr>
        <p:spPr>
          <a:xfrm>
            <a:off x="4742016" y="605896"/>
            <a:ext cx="6413663" cy="5646208"/>
          </a:xfrm>
        </p:spPr>
        <p:txBody>
          <a:bodyPr anchor="ctr">
            <a:normAutofit/>
          </a:bodyPr>
          <a:lstStyle/>
          <a:p>
            <a:pPr marL="0" indent="0">
              <a:buNone/>
            </a:pPr>
            <a:r>
              <a:rPr lang="en-GB" b="0" i="0" dirty="0">
                <a:effectLst/>
                <a:latin typeface="AvenirNextW05-Regular"/>
              </a:rPr>
              <a:t>Trade union involvement will increase the likelihood of quick and widespread agreement on the best way forward for large numbers of employees, and help ensure that employer decisions relating to </a:t>
            </a:r>
            <a:r>
              <a:rPr lang="en-GB" dirty="0">
                <a:latin typeface="AvenirNextW05-Regular"/>
              </a:rPr>
              <a:t>redundancy </a:t>
            </a:r>
            <a:r>
              <a:rPr lang="en-GB" b="0" i="0" dirty="0">
                <a:effectLst/>
                <a:latin typeface="AvenirNextW05-Regular"/>
              </a:rPr>
              <a:t>are made in a fair and non-discriminatory way. </a:t>
            </a:r>
          </a:p>
          <a:p>
            <a:pPr marL="0" indent="0">
              <a:buNone/>
            </a:pPr>
            <a:r>
              <a:rPr lang="en-GB" b="0" i="0" dirty="0">
                <a:effectLst/>
                <a:latin typeface="AvenirNextW05-Regular"/>
              </a:rPr>
              <a:t>If there’s no recognised union to sort this out on a collective basis, unions can still provide support and advice to individuals who need help deciding what to agree to, and help employers and employees secure agreement</a:t>
            </a:r>
            <a:endParaRPr lang="en-GB" dirty="0"/>
          </a:p>
        </p:txBody>
      </p:sp>
    </p:spTree>
    <p:extLst>
      <p:ext uri="{BB962C8B-B14F-4D97-AF65-F5344CB8AC3E}">
        <p14:creationId xmlns:p14="http://schemas.microsoft.com/office/powerpoint/2010/main" val="304209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D7DD0F4-0F13-49C5-8E7A-5507ABBCD258}"/>
              </a:ext>
            </a:extLst>
          </p:cNvPr>
          <p:cNvSpPr>
            <a:spLocks noGrp="1"/>
          </p:cNvSpPr>
          <p:nvPr>
            <p:ph type="title"/>
          </p:nvPr>
        </p:nvSpPr>
        <p:spPr>
          <a:xfrm>
            <a:off x="492370" y="605896"/>
            <a:ext cx="3084844" cy="5646208"/>
          </a:xfrm>
        </p:spPr>
        <p:txBody>
          <a:bodyPr anchor="ctr">
            <a:normAutofit/>
          </a:bodyPr>
          <a:lstStyle/>
          <a:p>
            <a:r>
              <a:rPr lang="en-GB" sz="3600" b="1" i="0">
                <a:solidFill>
                  <a:srgbClr val="FFFFFF"/>
                </a:solidFill>
                <a:effectLst/>
                <a:latin typeface="Arial" panose="020B0604020202020204" pitchFamily="34" charset="0"/>
                <a:cs typeface="Arial" panose="020B0604020202020204" pitchFamily="34" charset="0"/>
              </a:rPr>
              <a:t>The usual rules around redundancy have not been changed</a:t>
            </a:r>
            <a:endParaRPr lang="en-GB" sz="3600">
              <a:solidFill>
                <a:srgbClr val="FFFFF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072833E-CAF7-4479-BDAE-86F28868B307}"/>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en-GB" b="1" i="0">
                <a:effectLst/>
                <a:latin typeface="Arial" panose="020B0604020202020204" pitchFamily="34" charset="0"/>
                <a:cs typeface="Arial" panose="020B0604020202020204" pitchFamily="34" charset="0"/>
              </a:rPr>
              <a:t>Logistical issues </a:t>
            </a:r>
            <a:br>
              <a:rPr lang="en-GB" b="1" i="0">
                <a:effectLst/>
                <a:latin typeface="Arial" panose="020B0604020202020204" pitchFamily="34" charset="0"/>
                <a:cs typeface="Arial" panose="020B0604020202020204" pitchFamily="34" charset="0"/>
              </a:rPr>
            </a:br>
            <a:endParaRPr lang="en-GB" b="1" i="0">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b="1" i="0">
                <a:effectLst/>
                <a:latin typeface="Arial" panose="020B0604020202020204" pitchFamily="34" charset="0"/>
                <a:cs typeface="Arial" panose="020B0604020202020204" pitchFamily="34" charset="0"/>
              </a:rPr>
              <a:t>Organisations will have to think carefully about ensuring that redundancy pooling and selection criteria are fair. </a:t>
            </a:r>
            <a:br>
              <a:rPr lang="en-GB" b="1" i="0">
                <a:effectLst/>
                <a:latin typeface="Arial" panose="020B0604020202020204" pitchFamily="34" charset="0"/>
                <a:cs typeface="Arial" panose="020B0604020202020204" pitchFamily="34" charset="0"/>
              </a:rPr>
            </a:br>
            <a:endParaRPr lang="en-GB" b="1" i="0">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b="1" i="0">
                <a:effectLst/>
                <a:latin typeface="Arial" panose="020B0604020202020204" pitchFamily="34" charset="0"/>
                <a:cs typeface="Arial" panose="020B0604020202020204" pitchFamily="34" charset="0"/>
              </a:rPr>
              <a:t>Staff are probably entitled to be paid their full salary ….</a:t>
            </a:r>
            <a:br>
              <a:rPr lang="en-GB" b="1" i="0">
                <a:effectLst/>
                <a:latin typeface="Arial" panose="020B0604020202020204" pitchFamily="34" charset="0"/>
                <a:cs typeface="Arial" panose="020B0604020202020204" pitchFamily="34" charset="0"/>
              </a:rPr>
            </a:br>
            <a:endParaRPr lang="en-GB" b="1" i="0">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b="1" i="0">
                <a:effectLst/>
                <a:latin typeface="Arial" panose="020B0604020202020204" pitchFamily="34" charset="0"/>
                <a:cs typeface="Arial" panose="020B0604020202020204" pitchFamily="34" charset="0"/>
              </a:rPr>
              <a:t>Redundancy dismissals may be an unfair dismissal</a:t>
            </a:r>
            <a:r>
              <a:rPr lang="en-GB" b="1" i="0">
                <a:effectLst/>
                <a:latin typeface="Open Sans"/>
              </a:rPr>
              <a:t>…</a:t>
            </a:r>
            <a:endParaRPr lang="en-GB"/>
          </a:p>
        </p:txBody>
      </p:sp>
    </p:spTree>
    <p:extLst>
      <p:ext uri="{BB962C8B-B14F-4D97-AF65-F5344CB8AC3E}">
        <p14:creationId xmlns:p14="http://schemas.microsoft.com/office/powerpoint/2010/main" val="284113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D276F4-ECDC-4F81-ABEF-0563BB98ECCA}"/>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Equality and Redundancy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E4528BA-1B62-451B-BBA5-8B8574198BE8}"/>
              </a:ext>
            </a:extLst>
          </p:cNvPr>
          <p:cNvSpPr>
            <a:spLocks noGrp="1"/>
          </p:cNvSpPr>
          <p:nvPr>
            <p:ph idx="1"/>
          </p:nvPr>
        </p:nvSpPr>
        <p:spPr>
          <a:xfrm>
            <a:off x="4742016" y="605896"/>
            <a:ext cx="6413663" cy="5646208"/>
          </a:xfrm>
        </p:spPr>
        <p:txBody>
          <a:bodyPr anchor="ctr">
            <a:normAutofit/>
          </a:bodyPr>
          <a:lstStyle/>
          <a:p>
            <a:r>
              <a:rPr lang="en-GB" b="0" i="0">
                <a:effectLst/>
                <a:latin typeface="Verdana" panose="020B0604030504040204" pitchFamily="34" charset="0"/>
              </a:rPr>
              <a:t>It is unlawful for an employer to discriminate against an employee in a redundancy situation</a:t>
            </a:r>
          </a:p>
          <a:p>
            <a:endParaRPr lang="en-GB">
              <a:latin typeface="Verdana" panose="020B0604030504040204" pitchFamily="34" charset="0"/>
            </a:endParaRPr>
          </a:p>
          <a:p>
            <a:r>
              <a:rPr lang="en-GB" b="0" i="0">
                <a:effectLst/>
                <a:latin typeface="Verdana" panose="020B0604030504040204" pitchFamily="34" charset="0"/>
              </a:rPr>
              <a:t>An equality impact assessment is an important step an employer should take when undertaking a redundancy exercise but it is not enough in itself to ensure there is no discrimination</a:t>
            </a:r>
            <a:endParaRPr lang="en-GB"/>
          </a:p>
        </p:txBody>
      </p:sp>
    </p:spTree>
    <p:extLst>
      <p:ext uri="{BB962C8B-B14F-4D97-AF65-F5344CB8AC3E}">
        <p14:creationId xmlns:p14="http://schemas.microsoft.com/office/powerpoint/2010/main" val="8969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34FEC2-42A5-4A94-BCEB-4BC84271A27D}"/>
              </a:ext>
            </a:extLst>
          </p:cNvPr>
          <p:cNvSpPr>
            <a:spLocks noGrp="1"/>
          </p:cNvSpPr>
          <p:nvPr>
            <p:ph type="title"/>
          </p:nvPr>
        </p:nvSpPr>
        <p:spPr>
          <a:xfrm>
            <a:off x="492370" y="605896"/>
            <a:ext cx="3084844" cy="5646208"/>
          </a:xfrm>
        </p:spPr>
        <p:txBody>
          <a:bodyPr anchor="ctr">
            <a:normAutofit/>
          </a:bodyPr>
          <a:lstStyle/>
          <a:p>
            <a:endParaRPr lang="en-GB"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007DF49-8FE3-436E-9234-39E1CF5A7671}"/>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Ø"/>
            </a:pPr>
            <a:r>
              <a:rPr lang="en-GB" b="0" i="0">
                <a:effectLst/>
                <a:latin typeface="Arial" panose="020B0604020202020204" pitchFamily="34" charset="0"/>
                <a:cs typeface="Arial" panose="020B0604020202020204" pitchFamily="34" charset="0"/>
              </a:rPr>
              <a:t>The employer is also under a duty to make reasonable adjustments to remove any disadvantage faced by disabled employees during the redundancy process (section 20 EA 10). What amounts to a “reasonable” adjustment depends on the employee.</a:t>
            </a:r>
          </a:p>
          <a:p>
            <a:pPr>
              <a:buFont typeface="Wingdings" panose="05000000000000000000" pitchFamily="2" charset="2"/>
              <a:buChar char="Ø"/>
            </a:pPr>
            <a:endParaRPr lang="en-GB">
              <a:latin typeface="Arial" panose="020B0604020202020204" pitchFamily="34" charset="0"/>
              <a:cs typeface="Arial" panose="020B0604020202020204" pitchFamily="34" charset="0"/>
            </a:endParaRPr>
          </a:p>
          <a:p>
            <a:pPr>
              <a:buFont typeface="Wingdings" panose="05000000000000000000" pitchFamily="2" charset="2"/>
              <a:buChar char="Ø"/>
            </a:pPr>
            <a:r>
              <a:rPr lang="en-GB" b="0" i="0">
                <a:effectLst/>
                <a:latin typeface="Arial" panose="020B0604020202020204" pitchFamily="34" charset="0"/>
                <a:cs typeface="Arial" panose="020B0604020202020204" pitchFamily="34" charset="0"/>
              </a:rPr>
              <a:t>As well as being automatically unfair, it is sex discrimination to select a woman for redundancy for a reason connected with pregnancy or maternity leave. </a:t>
            </a:r>
          </a:p>
          <a:p>
            <a:pPr>
              <a:buFont typeface="Wingdings" panose="05000000000000000000" pitchFamily="2" charset="2"/>
              <a:buChar char="Ø"/>
            </a:pPr>
            <a:endParaRPr lang="en-GB">
              <a:latin typeface="Verdana" panose="020B0604030504040204" pitchFamily="34" charset="0"/>
            </a:endParaRPr>
          </a:p>
          <a:p>
            <a:pPr>
              <a:buFont typeface="Wingdings" panose="05000000000000000000" pitchFamily="2" charset="2"/>
              <a:buChar char="Ø"/>
            </a:pPr>
            <a:r>
              <a:rPr lang="en-GB" b="0" i="0">
                <a:effectLst/>
                <a:latin typeface="Arial" panose="020B0604020202020204" pitchFamily="34" charset="0"/>
                <a:cs typeface="Arial" panose="020B0604020202020204" pitchFamily="34" charset="0"/>
              </a:rPr>
              <a:t>It is automatically unfair to select individuals for redundancy because they are (or are not) trade union members. </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56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7506-DB83-4CF8-B749-B6D250B0BFA4}"/>
              </a:ext>
            </a:extLst>
          </p:cNvPr>
          <p:cNvSpPr>
            <a:spLocks noGrp="1"/>
          </p:cNvSpPr>
          <p:nvPr>
            <p:ph type="title"/>
          </p:nvPr>
        </p:nvSpPr>
        <p:spPr/>
        <p:txBody>
          <a:bodyPr>
            <a:normAutofit/>
          </a:bodyPr>
          <a:lstStyle/>
          <a:p>
            <a:endParaRPr lang="en-GB" dirty="0"/>
          </a:p>
        </p:txBody>
      </p:sp>
      <p:sp>
        <p:nvSpPr>
          <p:cNvPr id="3" name="Content Placeholder 2">
            <a:extLst>
              <a:ext uri="{FF2B5EF4-FFF2-40B4-BE49-F238E27FC236}">
                <a16:creationId xmlns:a16="http://schemas.microsoft.com/office/drawing/2014/main" id="{670E2F3D-1F18-419C-AAEA-34B6594AC108}"/>
              </a:ext>
            </a:extLst>
          </p:cNvPr>
          <p:cNvSpPr>
            <a:spLocks noGrp="1"/>
          </p:cNvSpPr>
          <p:nvPr>
            <p:ph idx="1"/>
          </p:nvPr>
        </p:nvSpPr>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r>
              <a:rPr lang="en-GB" dirty="0"/>
              <a:t>		</a:t>
            </a:r>
            <a:r>
              <a:rPr lang="en-GB" b="1">
                <a:latin typeface="Arial" panose="020B0604020202020204" pitchFamily="34" charset="0"/>
                <a:cs typeface="Arial" panose="020B0604020202020204" pitchFamily="34" charset="0"/>
              </a:rPr>
              <a:t>Voluntary V Compulsory </a:t>
            </a:r>
          </a:p>
          <a:p>
            <a:endParaRPr lang="en-GB" dirty="0"/>
          </a:p>
        </p:txBody>
      </p:sp>
    </p:spTree>
    <p:extLst>
      <p:ext uri="{BB962C8B-B14F-4D97-AF65-F5344CB8AC3E}">
        <p14:creationId xmlns:p14="http://schemas.microsoft.com/office/powerpoint/2010/main" val="186202031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2892</Words>
  <Application>Microsoft Office PowerPoint</Application>
  <PresentationFormat>Widescreen</PresentationFormat>
  <Paragraphs>152</Paragraphs>
  <Slides>22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AvenirNextW05-Regular</vt:lpstr>
      <vt:lpstr>Calibri</vt:lpstr>
      <vt:lpstr>Calibri Light</vt:lpstr>
      <vt:lpstr>Open Sans</vt:lpstr>
      <vt:lpstr>Verdana</vt:lpstr>
      <vt:lpstr>Wingdings</vt:lpstr>
      <vt:lpstr>Retrospect</vt:lpstr>
      <vt:lpstr>NUJ  Dealing with Redundancy Workshop</vt:lpstr>
      <vt:lpstr>Learning outcomes</vt:lpstr>
      <vt:lpstr>PowerPoint Presentation</vt:lpstr>
      <vt:lpstr>Examples include;</vt:lpstr>
      <vt:lpstr>Redundancy during Covid 19</vt:lpstr>
      <vt:lpstr>The usual rules around redundancy have not been changed</vt:lpstr>
      <vt:lpstr>Equality and Redundancy</vt:lpstr>
      <vt:lpstr>PowerPoint Presentation</vt:lpstr>
      <vt:lpstr>PowerPoint Presentation</vt:lpstr>
      <vt:lpstr>Collective Redundancy Definition -Section 188; </vt:lpstr>
      <vt:lpstr>Accompanying members to meetings</vt:lpstr>
      <vt:lpstr>Only employees dismissed wholly or mainly because of redundancy are entitled to a redundancy payment. </vt:lpstr>
      <vt:lpstr>Consultation</vt:lpstr>
      <vt:lpstr>Individual Consultation</vt:lpstr>
      <vt:lpstr>Fair Consultation</vt:lpstr>
      <vt:lpstr>Fair and reasonable</vt:lpstr>
      <vt:lpstr>Areas to negotiate on - ACAS</vt:lpstr>
      <vt:lpstr>PowerPoint Presentation</vt:lpstr>
      <vt:lpstr> measures to avoid redundancy, including: </vt:lpstr>
      <vt:lpstr>The equality impact of redundancies should be embedded at every stage of the consultation </vt:lpstr>
      <vt:lpstr>PowerPoint Presentation</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NUJ  Dealing with Redundancy Workshop</dc:title>
  <dc:creator>caro holmes</dc:creator>
  <cp:lastModifiedBy>caro holmes</cp:lastModifiedBy>
  <cp:revision>1</cp:revision>
  <dcterms:created xsi:type="dcterms:W3CDTF">2020-10-20T17:03:11Z</dcterms:created>
  <dcterms:modified xsi:type="dcterms:W3CDTF">2020-10-21T10:37:28Z</dcterms:modified>
</cp:coreProperties>
</file>