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74" r:id="rId4"/>
    <p:sldId id="268" r:id="rId5"/>
    <p:sldId id="267" r:id="rId6"/>
    <p:sldId id="259" r:id="rId7"/>
    <p:sldId id="260" r:id="rId8"/>
    <p:sldId id="276" r:id="rId9"/>
    <p:sldId id="273" r:id="rId10"/>
    <p:sldId id="269" r:id="rId11"/>
    <p:sldId id="270" r:id="rId12"/>
    <p:sldId id="272" r:id="rId13"/>
    <p:sldId id="271" r:id="rId14"/>
    <p:sldId id="27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94660"/>
  </p:normalViewPr>
  <p:slideViewPr>
    <p:cSldViewPr snapToGrid="0">
      <p:cViewPr varScale="1">
        <p:scale>
          <a:sx n="73" d="100"/>
          <a:sy n="73"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2404B-ECA8-4AAE-9B34-313C4B2C2C0F}" type="datetimeFigureOut">
              <a:rPr lang="en-GB" smtClean="0"/>
              <a:t>15/05/2017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FA6D24-8B6D-4263-A401-6E379BF31814}" type="slidenum">
              <a:rPr lang="en-GB" smtClean="0"/>
              <a:t>‹#›</a:t>
            </a:fld>
            <a:endParaRPr lang="en-GB"/>
          </a:p>
        </p:txBody>
      </p:sp>
    </p:spTree>
    <p:extLst>
      <p:ext uri="{BB962C8B-B14F-4D97-AF65-F5344CB8AC3E}">
        <p14:creationId xmlns:p14="http://schemas.microsoft.com/office/powerpoint/2010/main" val="371810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5129450-1A16-4713-B377-DF9E5F70312E}" type="slidenum">
              <a:rPr lang="en-GB" smtClean="0"/>
              <a:t>5</a:t>
            </a:fld>
            <a:endParaRPr lang="en-GB"/>
          </a:p>
        </p:txBody>
      </p:sp>
    </p:spTree>
    <p:extLst>
      <p:ext uri="{BB962C8B-B14F-4D97-AF65-F5344CB8AC3E}">
        <p14:creationId xmlns:p14="http://schemas.microsoft.com/office/powerpoint/2010/main" val="1477660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Outside</a:t>
            </a:r>
            <a:r>
              <a:rPr lang="en-GB" baseline="0" dirty="0" smtClean="0"/>
              <a:t> work disabled member refused access GMB could claim against a restaurant at county court</a:t>
            </a:r>
            <a:endParaRPr lang="en-GB" dirty="0"/>
          </a:p>
        </p:txBody>
      </p:sp>
      <p:sp>
        <p:nvSpPr>
          <p:cNvPr id="4" name="Slide Number Placeholder 3"/>
          <p:cNvSpPr>
            <a:spLocks noGrp="1"/>
          </p:cNvSpPr>
          <p:nvPr>
            <p:ph type="sldNum" sz="quarter" idx="10"/>
          </p:nvPr>
        </p:nvSpPr>
        <p:spPr/>
        <p:txBody>
          <a:bodyPr/>
          <a:lstStyle/>
          <a:p>
            <a:fld id="{D5129450-1A16-4713-B377-DF9E5F70312E}" type="slidenum">
              <a:rPr lang="en-GB" smtClean="0"/>
              <a:t>7</a:t>
            </a:fld>
            <a:endParaRPr lang="en-GB"/>
          </a:p>
        </p:txBody>
      </p:sp>
    </p:spTree>
    <p:extLst>
      <p:ext uri="{BB962C8B-B14F-4D97-AF65-F5344CB8AC3E}">
        <p14:creationId xmlns:p14="http://schemas.microsoft.com/office/powerpoint/2010/main" val="736858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5/15/2017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theguardian.com/technology/2016/apr/12/how-we-analysed-70m-comments-guardian-websit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ps.gov.uk/consultations/social_media_consultation.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acas.org.uk/index.aspx?articleid=3969"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acas.org.uk/index.aspx?articleid=371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askthe.police.uk/content/Q888.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8507" y="3501430"/>
            <a:ext cx="7766936" cy="1646302"/>
          </a:xfrm>
        </p:spPr>
        <p:txBody>
          <a:bodyPr/>
          <a:lstStyle/>
          <a:p>
            <a:pPr algn="l"/>
            <a:r>
              <a:rPr lang="en-GB" i="1" dirty="0" smtClean="0">
                <a:solidFill>
                  <a:schemeClr val="accent2">
                    <a:lumMod val="75000"/>
                  </a:schemeClr>
                </a:solidFill>
              </a:rPr>
              <a:t>‘How to stop the cyberbully’ </a:t>
            </a:r>
            <a:r>
              <a:rPr lang="en-GB" dirty="0" smtClean="0">
                <a:solidFill>
                  <a:schemeClr val="accent2">
                    <a:lumMod val="75000"/>
                  </a:schemeClr>
                </a:solidFill>
              </a:rPr>
              <a:t>workshop</a:t>
            </a:r>
            <a:br>
              <a:rPr lang="en-GB" dirty="0" smtClean="0">
                <a:solidFill>
                  <a:schemeClr val="accent2">
                    <a:lumMod val="75000"/>
                  </a:schemeClr>
                </a:solidFill>
              </a:rPr>
            </a:br>
            <a:r>
              <a:rPr lang="en-GB" dirty="0" smtClean="0">
                <a:solidFill>
                  <a:schemeClr val="accent2">
                    <a:lumMod val="75000"/>
                  </a:schemeClr>
                </a:solidFill>
              </a:rPr>
              <a:t>Mon 15</a:t>
            </a:r>
            <a:r>
              <a:rPr lang="en-GB" baseline="30000" dirty="0" smtClean="0">
                <a:solidFill>
                  <a:schemeClr val="accent2">
                    <a:lumMod val="75000"/>
                  </a:schemeClr>
                </a:solidFill>
              </a:rPr>
              <a:t>th</a:t>
            </a:r>
            <a:r>
              <a:rPr lang="en-GB" dirty="0" smtClean="0">
                <a:solidFill>
                  <a:schemeClr val="accent2">
                    <a:lumMod val="75000"/>
                  </a:schemeClr>
                </a:solidFill>
              </a:rPr>
              <a:t> May London </a:t>
            </a:r>
            <a:endParaRPr lang="en-GB" dirty="0">
              <a:solidFill>
                <a:schemeClr val="accent2">
                  <a:lumMod val="75000"/>
                </a:schemeClr>
              </a:solidFill>
            </a:endParaRPr>
          </a:p>
        </p:txBody>
      </p:sp>
      <p:sp>
        <p:nvSpPr>
          <p:cNvPr id="3" name="Subtitle 2"/>
          <p:cNvSpPr>
            <a:spLocks noGrp="1"/>
          </p:cNvSpPr>
          <p:nvPr>
            <p:ph type="subTitle" idx="1"/>
          </p:nvPr>
        </p:nvSpPr>
        <p:spPr/>
        <p:txBody>
          <a:bodyPr/>
          <a:lstStyle/>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1076" y="371359"/>
            <a:ext cx="2204145" cy="1903580"/>
          </a:xfrm>
          <a:prstGeom prst="rect">
            <a:avLst/>
          </a:prstGeom>
        </p:spPr>
      </p:pic>
    </p:spTree>
    <p:extLst>
      <p:ext uri="{BB962C8B-B14F-4D97-AF65-F5344CB8AC3E}">
        <p14:creationId xmlns:p14="http://schemas.microsoft.com/office/powerpoint/2010/main" val="289289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sz="2800" i="1" dirty="0" smtClean="0"/>
              <a:t>DEFINE</a:t>
            </a:r>
            <a:r>
              <a:rPr lang="en-GB" sz="2800" dirty="0" smtClean="0"/>
              <a:t> and recognise bullying and harassment</a:t>
            </a:r>
          </a:p>
          <a:p>
            <a:r>
              <a:rPr lang="en-GB" sz="2800" i="1" dirty="0" smtClean="0"/>
              <a:t>IDENTIFY</a:t>
            </a:r>
            <a:r>
              <a:rPr lang="en-GB" sz="2800" dirty="0" smtClean="0"/>
              <a:t> issues that contribute to bullying and harassment</a:t>
            </a:r>
          </a:p>
          <a:p>
            <a:r>
              <a:rPr lang="en-GB" sz="2800" dirty="0" smtClean="0"/>
              <a:t>Understand the </a:t>
            </a:r>
            <a:r>
              <a:rPr lang="en-GB" sz="2800" i="1" dirty="0" smtClean="0"/>
              <a:t>LAW</a:t>
            </a:r>
          </a:p>
          <a:p>
            <a:r>
              <a:rPr lang="en-GB" sz="2800" i="1" dirty="0" smtClean="0"/>
              <a:t>EMPLOYERS</a:t>
            </a:r>
            <a:r>
              <a:rPr lang="en-GB" sz="2800" dirty="0" smtClean="0"/>
              <a:t> responsibilities to recognise and eliminate</a:t>
            </a:r>
          </a:p>
          <a:p>
            <a:r>
              <a:rPr lang="en-GB" sz="2800" dirty="0" smtClean="0"/>
              <a:t>Develop </a:t>
            </a:r>
            <a:r>
              <a:rPr lang="en-GB" sz="2800" i="1" dirty="0" smtClean="0"/>
              <a:t>NUJ strategies </a:t>
            </a:r>
            <a:r>
              <a:rPr lang="en-GB" sz="2800" dirty="0" smtClean="0"/>
              <a:t>to tackle workplace bullying</a:t>
            </a:r>
          </a:p>
          <a:p>
            <a:endParaRPr lang="en-GB" dirty="0"/>
          </a:p>
        </p:txBody>
      </p:sp>
      <p:sp>
        <p:nvSpPr>
          <p:cNvPr id="3" name="Title 2"/>
          <p:cNvSpPr>
            <a:spLocks noGrp="1"/>
          </p:cNvSpPr>
          <p:nvPr>
            <p:ph type="title"/>
          </p:nvPr>
        </p:nvSpPr>
        <p:spPr/>
        <p:txBody>
          <a:bodyPr/>
          <a:lstStyle/>
          <a:p>
            <a:r>
              <a:rPr lang="en-GB" dirty="0" smtClean="0">
                <a:solidFill>
                  <a:schemeClr val="accent2">
                    <a:lumMod val="50000"/>
                  </a:schemeClr>
                </a:solidFill>
              </a:rPr>
              <a:t>workshop </a:t>
            </a:r>
            <a:r>
              <a:rPr lang="en-GB" dirty="0" smtClean="0">
                <a:solidFill>
                  <a:schemeClr val="accent2">
                    <a:lumMod val="50000"/>
                  </a:schemeClr>
                </a:solidFill>
              </a:rPr>
              <a:t>aims……</a:t>
            </a:r>
            <a:r>
              <a:rPr lang="en-GB" dirty="0" smtClean="0"/>
              <a:t>.</a:t>
            </a:r>
            <a:endParaRPr lang="en-GB" dirty="0"/>
          </a:p>
        </p:txBody>
      </p:sp>
    </p:spTree>
    <p:extLst>
      <p:ext uri="{BB962C8B-B14F-4D97-AF65-F5344CB8AC3E}">
        <p14:creationId xmlns:p14="http://schemas.microsoft.com/office/powerpoint/2010/main" val="1440848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1">
                    <a:lumMod val="50000"/>
                  </a:schemeClr>
                </a:solidFill>
              </a:rPr>
              <a:t>Cyber bullying in </a:t>
            </a:r>
            <a:r>
              <a:rPr lang="en-GB" dirty="0">
                <a:solidFill>
                  <a:schemeClr val="accent1">
                    <a:lumMod val="50000"/>
                  </a:schemeClr>
                </a:solidFill>
              </a:rPr>
              <a:t>c</a:t>
            </a:r>
            <a:r>
              <a:rPr lang="en-GB" dirty="0" smtClean="0">
                <a:solidFill>
                  <a:schemeClr val="accent1">
                    <a:lumMod val="50000"/>
                  </a:schemeClr>
                </a:solidFill>
              </a:rPr>
              <a:t>ontext</a:t>
            </a:r>
            <a:endParaRPr lang="en-GB" dirty="0">
              <a:solidFill>
                <a:schemeClr val="accent1">
                  <a:lumMod val="50000"/>
                </a:schemeClr>
              </a:solidFill>
            </a:endParaRPr>
          </a:p>
        </p:txBody>
      </p:sp>
      <p:sp>
        <p:nvSpPr>
          <p:cNvPr id="3" name="Content Placeholder 2"/>
          <p:cNvSpPr>
            <a:spLocks noGrp="1"/>
          </p:cNvSpPr>
          <p:nvPr>
            <p:ph idx="1"/>
          </p:nvPr>
        </p:nvSpPr>
        <p:spPr/>
        <p:txBody>
          <a:bodyPr>
            <a:normAutofit lnSpcReduction="10000"/>
          </a:bodyPr>
          <a:lstStyle/>
          <a:p>
            <a:r>
              <a:rPr lang="en-GB" sz="2800" dirty="0" smtClean="0"/>
              <a:t>Growing problem for journalists world wide</a:t>
            </a:r>
          </a:p>
          <a:p>
            <a:r>
              <a:rPr lang="en-GB" sz="2800" dirty="0" smtClean="0"/>
              <a:t>UNESCO found that the online harassment of journalists, including threats of violence had ‘serious psychological impact that could result in self censorship’</a:t>
            </a:r>
          </a:p>
          <a:p>
            <a:r>
              <a:rPr lang="en-GB" sz="2800" dirty="0" smtClean="0"/>
              <a:t>Major health and safety concern</a:t>
            </a:r>
          </a:p>
          <a:p>
            <a:r>
              <a:rPr lang="en-GB" sz="2800" dirty="0" smtClean="0"/>
              <a:t>There needs to be support mechanisms for members provided by the employer and the NUJ</a:t>
            </a:r>
          </a:p>
          <a:p>
            <a:endParaRPr lang="en-GB" dirty="0"/>
          </a:p>
        </p:txBody>
      </p:sp>
    </p:spTree>
    <p:extLst>
      <p:ext uri="{BB962C8B-B14F-4D97-AF65-F5344CB8AC3E}">
        <p14:creationId xmlns:p14="http://schemas.microsoft.com/office/powerpoint/2010/main" val="1966663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lumMod val="75000"/>
                  </a:schemeClr>
                </a:solidFill>
              </a:rPr>
              <a:t>What is meant by cyberbullying and harassment? Give </a:t>
            </a:r>
            <a:r>
              <a:rPr lang="en-GB" dirty="0" smtClean="0">
                <a:solidFill>
                  <a:schemeClr val="accent2">
                    <a:lumMod val="75000"/>
                  </a:schemeClr>
                </a:solidFill>
              </a:rPr>
              <a:t>examples of issues</a:t>
            </a:r>
            <a:endParaRPr lang="en-GB" dirty="0">
              <a:solidFill>
                <a:schemeClr val="accent2">
                  <a:lumMod val="75000"/>
                </a:schemeClr>
              </a:solidFill>
            </a:endParaRPr>
          </a:p>
        </p:txBody>
      </p:sp>
      <p:sp>
        <p:nvSpPr>
          <p:cNvPr id="3" name="Content Placeholder 2"/>
          <p:cNvSpPr>
            <a:spLocks noGrp="1"/>
          </p:cNvSpPr>
          <p:nvPr>
            <p:ph idx="1"/>
          </p:nvPr>
        </p:nvSpPr>
        <p:spPr/>
        <p:txBody>
          <a:bodyPr/>
          <a:lstStyle/>
          <a:p>
            <a:r>
              <a:rPr lang="en-GB" sz="2800" dirty="0" smtClean="0"/>
              <a:t>Direct </a:t>
            </a:r>
            <a:r>
              <a:rPr lang="en-GB" sz="2800" dirty="0" smtClean="0"/>
              <a:t>bullying</a:t>
            </a:r>
            <a:endParaRPr lang="en-GB" sz="2800" dirty="0" smtClean="0"/>
          </a:p>
          <a:p>
            <a:endParaRPr lang="en-GB" sz="2800" dirty="0"/>
          </a:p>
          <a:p>
            <a:r>
              <a:rPr lang="en-GB" sz="2800" dirty="0" smtClean="0"/>
              <a:t>Indirect bullying</a:t>
            </a:r>
          </a:p>
          <a:p>
            <a:pPr marL="0" indent="0">
              <a:buNone/>
            </a:pPr>
            <a:endParaRPr lang="en-GB" sz="2800" dirty="0"/>
          </a:p>
          <a:p>
            <a:r>
              <a:rPr lang="en-GB" sz="2800" dirty="0" smtClean="0"/>
              <a:t>Harassment</a:t>
            </a:r>
          </a:p>
          <a:p>
            <a:endParaRPr lang="en-GB" dirty="0"/>
          </a:p>
          <a:p>
            <a:endParaRPr lang="en-GB" dirty="0"/>
          </a:p>
        </p:txBody>
      </p:sp>
    </p:spTree>
    <p:extLst>
      <p:ext uri="{BB962C8B-B14F-4D97-AF65-F5344CB8AC3E}">
        <p14:creationId xmlns:p14="http://schemas.microsoft.com/office/powerpoint/2010/main" val="1951414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4" y="1930401"/>
            <a:ext cx="8596668" cy="4110962"/>
          </a:xfrm>
        </p:spPr>
        <p:txBody>
          <a:bodyPr>
            <a:normAutofit lnSpcReduction="10000"/>
          </a:bodyPr>
          <a:lstStyle/>
          <a:p>
            <a:r>
              <a:rPr lang="en-GB" sz="2800" i="1" dirty="0" smtClean="0"/>
              <a:t>Unwanted conduct relating to a characteristic (including perceived and by association)</a:t>
            </a:r>
            <a:r>
              <a:rPr lang="en-GB" sz="2600" i="1" dirty="0" smtClean="0"/>
              <a:t>With purpose or effect of violating dignity or creating an intimidating, hostile, degrading, humiliating or offensive environment</a:t>
            </a:r>
          </a:p>
          <a:p>
            <a:r>
              <a:rPr lang="en-GB" sz="2800" dirty="0" smtClean="0"/>
              <a:t>When </a:t>
            </a:r>
            <a:r>
              <a:rPr lang="en-GB" sz="2800" dirty="0"/>
              <a:t>the Guardian </a:t>
            </a:r>
            <a:r>
              <a:rPr lang="en-GB" sz="2800" dirty="0">
                <a:hlinkClick r:id="rId3"/>
              </a:rPr>
              <a:t>examined the 1.4 million comments</a:t>
            </a:r>
            <a:r>
              <a:rPr lang="en-GB" sz="2800" dirty="0"/>
              <a:t> that have been blocked by moderators since 1999, they found that eight of the 10 writers receiving the most blocked comments were </a:t>
            </a:r>
            <a:r>
              <a:rPr lang="en-GB" sz="2800" dirty="0" smtClean="0"/>
              <a:t>women</a:t>
            </a:r>
            <a:endParaRPr lang="en-GB" sz="2600" i="1" dirty="0" smtClean="0"/>
          </a:p>
        </p:txBody>
      </p:sp>
      <p:sp>
        <p:nvSpPr>
          <p:cNvPr id="3" name="Title 2"/>
          <p:cNvSpPr>
            <a:spLocks noGrp="1"/>
          </p:cNvSpPr>
          <p:nvPr>
            <p:ph type="title"/>
          </p:nvPr>
        </p:nvSpPr>
        <p:spPr/>
        <p:txBody>
          <a:bodyPr/>
          <a:lstStyle/>
          <a:p>
            <a:r>
              <a:rPr lang="en-GB" dirty="0" smtClean="0">
                <a:solidFill>
                  <a:schemeClr val="accent1">
                    <a:lumMod val="50000"/>
                  </a:schemeClr>
                </a:solidFill>
              </a:rPr>
              <a:t>(Cyber) Harassment definition</a:t>
            </a:r>
            <a:endParaRPr lang="en-GB" dirty="0">
              <a:solidFill>
                <a:schemeClr val="accent1">
                  <a:lumMod val="50000"/>
                </a:schemeClr>
              </a:solidFill>
            </a:endParaRPr>
          </a:p>
        </p:txBody>
      </p:sp>
    </p:spTree>
    <p:extLst>
      <p:ext uri="{BB962C8B-B14F-4D97-AF65-F5344CB8AC3E}">
        <p14:creationId xmlns:p14="http://schemas.microsoft.com/office/powerpoint/2010/main" val="207181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4" y="1737360"/>
            <a:ext cx="8596668" cy="4304003"/>
          </a:xfrm>
        </p:spPr>
        <p:txBody>
          <a:bodyPr>
            <a:normAutofit/>
          </a:bodyPr>
          <a:lstStyle/>
          <a:p>
            <a:r>
              <a:rPr lang="en-GB" sz="3200" dirty="0"/>
              <a:t>The Equality Act 2010</a:t>
            </a:r>
          </a:p>
          <a:p>
            <a:r>
              <a:rPr lang="en-GB" sz="3200" dirty="0" smtClean="0"/>
              <a:t>The </a:t>
            </a:r>
            <a:r>
              <a:rPr lang="en-GB" sz="3200" dirty="0"/>
              <a:t>Health and Safety at work Act </a:t>
            </a:r>
            <a:r>
              <a:rPr lang="en-GB" sz="3200" dirty="0" smtClean="0"/>
              <a:t>1974 (includes </a:t>
            </a:r>
            <a:r>
              <a:rPr lang="en-GB" sz="3200" dirty="0" err="1" smtClean="0"/>
              <a:t>M’gt</a:t>
            </a:r>
            <a:r>
              <a:rPr lang="en-GB" sz="3200" dirty="0" smtClean="0"/>
              <a:t> </a:t>
            </a:r>
            <a:r>
              <a:rPr lang="en-GB" sz="3200" dirty="0" err="1" smtClean="0"/>
              <a:t>regs</a:t>
            </a:r>
            <a:r>
              <a:rPr lang="en-GB" sz="3200" dirty="0" smtClean="0"/>
              <a:t> 99 and stress standards)</a:t>
            </a:r>
          </a:p>
          <a:p>
            <a:r>
              <a:rPr lang="en-GB" sz="3200" dirty="0" smtClean="0"/>
              <a:t>Protection from Harassment Act 1997</a:t>
            </a:r>
          </a:p>
          <a:p>
            <a:r>
              <a:rPr lang="en-GB" sz="3200" dirty="0" smtClean="0"/>
              <a:t>Communications Act 2003</a:t>
            </a:r>
          </a:p>
          <a:p>
            <a:r>
              <a:rPr lang="en-GB" sz="3200" dirty="0" smtClean="0"/>
              <a:t>Malicious Communications Act 2016</a:t>
            </a:r>
          </a:p>
          <a:p>
            <a:r>
              <a:rPr lang="en-GB" sz="3200" dirty="0" smtClean="0"/>
              <a:t>Civil </a:t>
            </a:r>
            <a:r>
              <a:rPr lang="en-GB" sz="3200" dirty="0"/>
              <a:t>courts (personal injury)</a:t>
            </a:r>
          </a:p>
          <a:p>
            <a:endParaRPr lang="en-GB" sz="3200" dirty="0"/>
          </a:p>
        </p:txBody>
      </p:sp>
      <p:sp>
        <p:nvSpPr>
          <p:cNvPr id="3" name="Title 2"/>
          <p:cNvSpPr>
            <a:spLocks noGrp="1"/>
          </p:cNvSpPr>
          <p:nvPr>
            <p:ph type="title"/>
          </p:nvPr>
        </p:nvSpPr>
        <p:spPr/>
        <p:txBody>
          <a:bodyPr/>
          <a:lstStyle/>
          <a:p>
            <a:r>
              <a:rPr lang="en-GB" dirty="0" smtClean="0">
                <a:solidFill>
                  <a:schemeClr val="accent2">
                    <a:lumMod val="75000"/>
                  </a:schemeClr>
                </a:solidFill>
              </a:rPr>
              <a:t>The Law…….</a:t>
            </a:r>
            <a:endParaRPr lang="en-GB" dirty="0">
              <a:solidFill>
                <a:schemeClr val="accent2">
                  <a:lumMod val="75000"/>
                </a:schemeClr>
              </a:solidFill>
            </a:endParaRPr>
          </a:p>
        </p:txBody>
      </p:sp>
    </p:spTree>
    <p:extLst>
      <p:ext uri="{BB962C8B-B14F-4D97-AF65-F5344CB8AC3E}">
        <p14:creationId xmlns:p14="http://schemas.microsoft.com/office/powerpoint/2010/main" val="399165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334" y="2160589"/>
            <a:ext cx="8596668" cy="3992017"/>
          </a:xfrm>
        </p:spPr>
        <p:txBody>
          <a:bodyPr>
            <a:normAutofit fontScale="77500" lnSpcReduction="20000"/>
          </a:bodyPr>
          <a:lstStyle/>
          <a:p>
            <a:r>
              <a:rPr lang="en-GB" sz="3300" i="1" dirty="0"/>
              <a:t>sex</a:t>
            </a:r>
            <a:endParaRPr lang="en-GB" sz="3300" dirty="0"/>
          </a:p>
          <a:p>
            <a:r>
              <a:rPr lang="en-GB" sz="3300" dirty="0" smtClean="0"/>
              <a:t>Age</a:t>
            </a:r>
          </a:p>
          <a:p>
            <a:r>
              <a:rPr lang="en-GB" sz="3300" dirty="0" smtClean="0"/>
              <a:t>disability</a:t>
            </a:r>
          </a:p>
          <a:p>
            <a:r>
              <a:rPr lang="en-GB" sz="3300" dirty="0" smtClean="0"/>
              <a:t>gender reassignment</a:t>
            </a:r>
          </a:p>
          <a:p>
            <a:r>
              <a:rPr lang="en-GB" sz="3300" dirty="0" smtClean="0"/>
              <a:t>marriage and civil partnership</a:t>
            </a:r>
          </a:p>
          <a:p>
            <a:r>
              <a:rPr lang="en-GB" sz="3300" dirty="0" smtClean="0"/>
              <a:t>pregnancy and maternity</a:t>
            </a:r>
          </a:p>
          <a:p>
            <a:r>
              <a:rPr lang="en-GB" sz="3300" dirty="0" smtClean="0"/>
              <a:t>race</a:t>
            </a:r>
          </a:p>
          <a:p>
            <a:r>
              <a:rPr lang="en-GB" sz="3300" dirty="0" smtClean="0"/>
              <a:t>religion and belief</a:t>
            </a:r>
          </a:p>
          <a:p>
            <a:r>
              <a:rPr lang="en-GB" sz="3300" dirty="0" smtClean="0"/>
              <a:t>sexual orientation </a:t>
            </a:r>
          </a:p>
          <a:p>
            <a:endParaRPr lang="en-GB" dirty="0"/>
          </a:p>
        </p:txBody>
      </p:sp>
      <p:sp>
        <p:nvSpPr>
          <p:cNvPr id="3" name="Title 2"/>
          <p:cNvSpPr>
            <a:spLocks noGrp="1"/>
          </p:cNvSpPr>
          <p:nvPr>
            <p:ph type="title"/>
          </p:nvPr>
        </p:nvSpPr>
        <p:spPr/>
        <p:txBody>
          <a:bodyPr>
            <a:normAutofit/>
          </a:bodyPr>
          <a:lstStyle/>
          <a:p>
            <a:r>
              <a:rPr lang="en-GB" dirty="0" smtClean="0">
                <a:solidFill>
                  <a:schemeClr val="accent2">
                    <a:lumMod val="75000"/>
                  </a:schemeClr>
                </a:solidFill>
              </a:rPr>
              <a:t>The </a:t>
            </a:r>
            <a:r>
              <a:rPr lang="en-GB" dirty="0" smtClean="0">
                <a:solidFill>
                  <a:schemeClr val="accent2">
                    <a:lumMod val="75000"/>
                  </a:schemeClr>
                </a:solidFill>
              </a:rPr>
              <a:t>Equality Act 2010: protected </a:t>
            </a:r>
            <a:r>
              <a:rPr lang="en-GB" dirty="0" smtClean="0">
                <a:solidFill>
                  <a:schemeClr val="accent2">
                    <a:lumMod val="75000"/>
                  </a:schemeClr>
                </a:solidFill>
              </a:rPr>
              <a:t>characteristics </a:t>
            </a:r>
            <a:endParaRPr lang="en-GB" dirty="0">
              <a:solidFill>
                <a:schemeClr val="accent2">
                  <a:lumMod val="75000"/>
                </a:schemeClr>
              </a:solidFill>
            </a:endParaRPr>
          </a:p>
        </p:txBody>
      </p:sp>
    </p:spTree>
    <p:extLst>
      <p:ext uri="{BB962C8B-B14F-4D97-AF65-F5344CB8AC3E}">
        <p14:creationId xmlns:p14="http://schemas.microsoft.com/office/powerpoint/2010/main" val="1564103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2">
                    <a:lumMod val="75000"/>
                  </a:schemeClr>
                </a:solidFill>
              </a:rPr>
              <a:t>Protection from Harassment Act 1997</a:t>
            </a:r>
            <a:r>
              <a:rPr lang="en-GB" dirty="0"/>
              <a:t/>
            </a:r>
            <a:br>
              <a:rPr lang="en-GB" dirty="0"/>
            </a:br>
            <a:endParaRPr lang="en-GB" dirty="0"/>
          </a:p>
        </p:txBody>
      </p:sp>
      <p:sp>
        <p:nvSpPr>
          <p:cNvPr id="3" name="Content Placeholder 2"/>
          <p:cNvSpPr>
            <a:spLocks noGrp="1"/>
          </p:cNvSpPr>
          <p:nvPr>
            <p:ph idx="1"/>
          </p:nvPr>
        </p:nvSpPr>
        <p:spPr>
          <a:xfrm>
            <a:off x="677334" y="1423851"/>
            <a:ext cx="8492792" cy="4617512"/>
          </a:xfrm>
        </p:spPr>
        <p:txBody>
          <a:bodyPr>
            <a:normAutofit fontScale="85000" lnSpcReduction="20000"/>
          </a:bodyPr>
          <a:lstStyle/>
          <a:p>
            <a:r>
              <a:rPr lang="en-GB" sz="2800" dirty="0" smtClean="0"/>
              <a:t>Not designed for workplace but useful when the Equality Act wont cover</a:t>
            </a:r>
          </a:p>
          <a:p>
            <a:r>
              <a:rPr lang="en-GB" sz="2800" dirty="0" smtClean="0"/>
              <a:t>“ a course of conduct” carried out twice by same person or same group</a:t>
            </a:r>
          </a:p>
          <a:p>
            <a:r>
              <a:rPr lang="en-GB" sz="2800" dirty="0" smtClean="0"/>
              <a:t>Harassment not defined but the ‘test’ is </a:t>
            </a:r>
            <a:r>
              <a:rPr lang="en-GB" sz="2800" i="1" dirty="0" smtClean="0"/>
              <a:t>‘does it cause </a:t>
            </a:r>
            <a:r>
              <a:rPr lang="en-GB" sz="2800" i="1" dirty="0" smtClean="0"/>
              <a:t>distress?’</a:t>
            </a:r>
            <a:endParaRPr lang="en-GB" sz="2800" i="1" dirty="0" smtClean="0"/>
          </a:p>
          <a:p>
            <a:r>
              <a:rPr lang="en-GB" sz="2800" dirty="0" smtClean="0"/>
              <a:t>Vicarious liability can apply if the harassment is happening in a work context</a:t>
            </a:r>
          </a:p>
          <a:p>
            <a:r>
              <a:rPr lang="en-GB" sz="2800" dirty="0" smtClean="0"/>
              <a:t>Civil case: personal injury for financial loss/anxiety</a:t>
            </a:r>
          </a:p>
          <a:p>
            <a:r>
              <a:rPr lang="en-GB" sz="2800" dirty="0" smtClean="0"/>
              <a:t>Criminal case: fine or imprisonment</a:t>
            </a:r>
          </a:p>
          <a:p>
            <a:r>
              <a:rPr lang="en-GB" sz="2800" dirty="0" smtClean="0"/>
              <a:t>Injunction from high court</a:t>
            </a:r>
          </a:p>
          <a:p>
            <a:r>
              <a:rPr lang="en-GB" sz="2800" dirty="0" smtClean="0"/>
              <a:t>Longer time limits and more costly</a:t>
            </a:r>
          </a:p>
          <a:p>
            <a:endParaRPr lang="en-GB" dirty="0"/>
          </a:p>
        </p:txBody>
      </p:sp>
    </p:spTree>
    <p:extLst>
      <p:ext uri="{BB962C8B-B14F-4D97-AF65-F5344CB8AC3E}">
        <p14:creationId xmlns:p14="http://schemas.microsoft.com/office/powerpoint/2010/main" val="8885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lumMod val="75000"/>
                  </a:schemeClr>
                </a:solidFill>
              </a:rPr>
              <a:t>Communications Act 2003 (section 127)</a:t>
            </a:r>
            <a:endParaRPr lang="en-GB" dirty="0">
              <a:solidFill>
                <a:schemeClr val="accent2">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GB" sz="2800" dirty="0" smtClean="0"/>
              <a:t>Illegal to send “by means of a public electronic communications network a message that is grossly offensive or of an indecent, obscene or menacing character.” It is also an offence if a person “for the purpose of causing annoyance, inconvenience or needless anxiety to another, he (….) sends (….) a message that he knows to be false.”</a:t>
            </a:r>
          </a:p>
          <a:p>
            <a:pPr marL="0" indent="0">
              <a:buNone/>
            </a:pPr>
            <a:endParaRPr lang="en-GB" sz="2800" dirty="0"/>
          </a:p>
          <a:p>
            <a:pPr marL="0" indent="0">
              <a:buNone/>
            </a:pPr>
            <a:r>
              <a:rPr lang="en-GB" sz="2800" dirty="0">
                <a:hlinkClick r:id="rId2"/>
              </a:rPr>
              <a:t>http://</a:t>
            </a:r>
            <a:r>
              <a:rPr lang="en-GB" sz="2800" dirty="0" smtClean="0">
                <a:hlinkClick r:id="rId2"/>
              </a:rPr>
              <a:t>www.cps.gov.uk/consultations/social_media_consultation.html</a:t>
            </a:r>
            <a:endParaRPr lang="en-GB" sz="2800" dirty="0" smtClean="0"/>
          </a:p>
          <a:p>
            <a:pPr marL="0" indent="0">
              <a:buNone/>
            </a:pPr>
            <a:endParaRPr lang="en-GB" sz="2800" dirty="0"/>
          </a:p>
        </p:txBody>
      </p:sp>
    </p:spTree>
    <p:extLst>
      <p:ext uri="{BB962C8B-B14F-4D97-AF65-F5344CB8AC3E}">
        <p14:creationId xmlns:p14="http://schemas.microsoft.com/office/powerpoint/2010/main" val="3891054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lumMod val="75000"/>
                  </a:schemeClr>
                </a:solidFill>
              </a:rPr>
              <a:t>ACAS and the workplace</a:t>
            </a:r>
            <a:r>
              <a:rPr lang="en-GB" dirty="0" smtClean="0"/>
              <a:t/>
            </a:r>
            <a:br>
              <a:rPr lang="en-GB" dirty="0" smtClean="0"/>
            </a:br>
            <a:endParaRPr lang="en-GB" dirty="0"/>
          </a:p>
        </p:txBody>
      </p:sp>
      <p:sp>
        <p:nvSpPr>
          <p:cNvPr id="3" name="Content Placeholder 2"/>
          <p:cNvSpPr>
            <a:spLocks noGrp="1"/>
          </p:cNvSpPr>
          <p:nvPr>
            <p:ph idx="1"/>
          </p:nvPr>
        </p:nvSpPr>
        <p:spPr/>
        <p:txBody>
          <a:bodyPr/>
          <a:lstStyle/>
          <a:p>
            <a:r>
              <a:rPr lang="en-GB" sz="2800" dirty="0">
                <a:hlinkClick r:id="rId2"/>
              </a:rPr>
              <a:t>http://</a:t>
            </a:r>
            <a:r>
              <a:rPr lang="en-GB" sz="2800" dirty="0" smtClean="0">
                <a:hlinkClick r:id="rId2"/>
              </a:rPr>
              <a:t>www.acas.org.uk/index.aspx?articleid=3969</a:t>
            </a:r>
            <a:endParaRPr lang="en-GB" sz="2800" dirty="0" smtClean="0"/>
          </a:p>
          <a:p>
            <a:r>
              <a:rPr lang="en-GB" sz="2800" dirty="0" smtClean="0"/>
              <a:t>How does it make people feel?</a:t>
            </a:r>
          </a:p>
          <a:p>
            <a:r>
              <a:rPr lang="en-GB" sz="2800" dirty="0" smtClean="0"/>
              <a:t>What can be done</a:t>
            </a:r>
            <a:r>
              <a:rPr lang="en-GB" sz="2800" dirty="0" smtClean="0"/>
              <a:t>?</a:t>
            </a:r>
          </a:p>
          <a:p>
            <a:r>
              <a:rPr lang="en-GB" sz="2800" dirty="0" smtClean="0"/>
              <a:t>Clear sanctions and linked to disciplinary action</a:t>
            </a:r>
          </a:p>
          <a:p>
            <a:r>
              <a:rPr lang="en-GB" sz="2800" dirty="0" smtClean="0"/>
              <a:t>Support?</a:t>
            </a:r>
          </a:p>
          <a:p>
            <a:endParaRPr lang="en-GB" sz="2800" dirty="0" smtClean="0"/>
          </a:p>
          <a:p>
            <a:endParaRPr lang="en-GB" sz="2800" dirty="0" smtClean="0"/>
          </a:p>
          <a:p>
            <a:endParaRPr lang="en-GB" dirty="0"/>
          </a:p>
          <a:p>
            <a:endParaRPr lang="en-GB" dirty="0"/>
          </a:p>
        </p:txBody>
      </p:sp>
    </p:spTree>
    <p:extLst>
      <p:ext uri="{BB962C8B-B14F-4D97-AF65-F5344CB8AC3E}">
        <p14:creationId xmlns:p14="http://schemas.microsoft.com/office/powerpoint/2010/main" val="990080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2">
                    <a:lumMod val="75000"/>
                  </a:schemeClr>
                </a:solidFill>
              </a:rPr>
              <a:t>Anti bullying polices</a:t>
            </a:r>
            <a:endParaRPr lang="en-GB" dirty="0">
              <a:solidFill>
                <a:schemeClr val="accent2">
                  <a:lumMod val="75000"/>
                </a:schemeClr>
              </a:solidFill>
            </a:endParaRPr>
          </a:p>
        </p:txBody>
      </p:sp>
      <p:sp>
        <p:nvSpPr>
          <p:cNvPr id="3" name="Content Placeholder 2"/>
          <p:cNvSpPr>
            <a:spLocks noGrp="1"/>
          </p:cNvSpPr>
          <p:nvPr>
            <p:ph idx="1"/>
          </p:nvPr>
        </p:nvSpPr>
        <p:spPr/>
        <p:txBody>
          <a:bodyPr/>
          <a:lstStyle/>
          <a:p>
            <a:r>
              <a:rPr lang="en-GB" sz="2800" dirty="0" smtClean="0"/>
              <a:t>Include guidance on appropriate use of social media</a:t>
            </a:r>
          </a:p>
          <a:p>
            <a:r>
              <a:rPr lang="en-GB" sz="2800" dirty="0" smtClean="0"/>
              <a:t>Clearly state what is and isn’t acceptable</a:t>
            </a:r>
          </a:p>
          <a:p>
            <a:r>
              <a:rPr lang="en-GB" sz="2800" dirty="0" smtClean="0"/>
              <a:t>Consultation with the trade unions and </a:t>
            </a:r>
            <a:r>
              <a:rPr lang="en-GB" sz="2800" dirty="0" smtClean="0"/>
              <a:t>staff</a:t>
            </a:r>
          </a:p>
          <a:p>
            <a:r>
              <a:rPr lang="en-GB" sz="2800" dirty="0" smtClean="0"/>
              <a:t>Linked to responsibilities under the HASAWA 1974 ‘provide safe systems of work’</a:t>
            </a:r>
          </a:p>
          <a:p>
            <a:pPr marL="0" indent="0">
              <a:buNone/>
            </a:pPr>
            <a:endParaRPr lang="en-GB" sz="2800" dirty="0" smtClean="0"/>
          </a:p>
          <a:p>
            <a:endParaRPr lang="en-GB" dirty="0"/>
          </a:p>
        </p:txBody>
      </p:sp>
    </p:spTree>
    <p:extLst>
      <p:ext uri="{BB962C8B-B14F-4D97-AF65-F5344CB8AC3E}">
        <p14:creationId xmlns:p14="http://schemas.microsoft.com/office/powerpoint/2010/main" val="2195871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66750"/>
            <a:ext cx="8596668" cy="1320800"/>
          </a:xfrm>
        </p:spPr>
        <p:txBody>
          <a:bodyPr>
            <a:normAutofit fontScale="90000"/>
          </a:bodyPr>
          <a:lstStyle/>
          <a:p>
            <a:r>
              <a:rPr lang="en-GB" b="1" dirty="0">
                <a:solidFill>
                  <a:schemeClr val="accent2">
                    <a:lumMod val="75000"/>
                  </a:schemeClr>
                </a:solidFill>
              </a:rPr>
              <a:t>Monitor</a:t>
            </a:r>
            <a:r>
              <a:rPr lang="en-GB" b="1" dirty="0"/>
              <a:t/>
            </a:r>
            <a:br>
              <a:rPr lang="en-GB" b="1" dirty="0"/>
            </a:br>
            <a:r>
              <a:rPr lang="en-GB" dirty="0"/>
              <a:t/>
            </a:r>
            <a:br>
              <a:rPr lang="en-GB" dirty="0"/>
            </a:br>
            <a:r>
              <a:rPr lang="en-GB" dirty="0">
                <a:solidFill>
                  <a:schemeClr val="tx1"/>
                </a:solidFill>
              </a:rPr>
              <a:t>An employer can check emails and social networking sites if an employee reports instances of cyber bullying. But, an employer must tell the employees being watched, and they must determine correctly that their reasons are justified under the </a:t>
            </a:r>
            <a:r>
              <a:rPr lang="en-GB" dirty="0">
                <a:solidFill>
                  <a:schemeClr val="tx1"/>
                </a:solidFill>
                <a:hlinkClick r:id="rId2" tooltip="Data Protection"/>
              </a:rPr>
              <a:t>data protection</a:t>
            </a:r>
            <a:r>
              <a:rPr lang="en-GB" dirty="0">
                <a:solidFill>
                  <a:schemeClr val="tx1"/>
                </a:solidFill>
              </a:rPr>
              <a:t> laws</a:t>
            </a:r>
            <a:br>
              <a:rPr lang="en-GB" dirty="0">
                <a:solidFill>
                  <a:schemeClr val="tx1"/>
                </a:solidFill>
              </a:rPr>
            </a:br>
            <a:endParaRPr lang="en-GB" dirty="0">
              <a:solidFill>
                <a:schemeClr val="tx1"/>
              </a:solidFill>
            </a:endParaRPr>
          </a:p>
        </p:txBody>
      </p:sp>
    </p:spTree>
    <p:extLst>
      <p:ext uri="{BB962C8B-B14F-4D97-AF65-F5344CB8AC3E}">
        <p14:creationId xmlns:p14="http://schemas.microsoft.com/office/powerpoint/2010/main" val="1856601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1">
                    <a:lumMod val="50000"/>
                  </a:schemeClr>
                </a:solidFill>
              </a:rPr>
              <a:t>Reporting of incidents</a:t>
            </a:r>
            <a:endParaRPr lang="en-GB" dirty="0">
              <a:solidFill>
                <a:schemeClr val="accent1">
                  <a:lumMod val="50000"/>
                </a:schemeClr>
              </a:solidFill>
            </a:endParaRPr>
          </a:p>
        </p:txBody>
      </p:sp>
      <p:sp>
        <p:nvSpPr>
          <p:cNvPr id="3" name="Content Placeholder 2"/>
          <p:cNvSpPr>
            <a:spLocks noGrp="1"/>
          </p:cNvSpPr>
          <p:nvPr>
            <p:ph idx="1"/>
          </p:nvPr>
        </p:nvSpPr>
        <p:spPr>
          <a:xfrm>
            <a:off x="677334" y="1419225"/>
            <a:ext cx="8596668" cy="4622137"/>
          </a:xfrm>
        </p:spPr>
        <p:txBody>
          <a:bodyPr>
            <a:noAutofit/>
          </a:bodyPr>
          <a:lstStyle/>
          <a:p>
            <a:r>
              <a:rPr lang="en-GB" sz="2800" b="1" dirty="0" smtClean="0"/>
              <a:t>Report to employer </a:t>
            </a:r>
          </a:p>
          <a:p>
            <a:r>
              <a:rPr lang="en-GB" sz="2800" dirty="0" smtClean="0"/>
              <a:t>Employers responsibility to contact host or ISP (internet service provider) sites. </a:t>
            </a:r>
            <a:r>
              <a:rPr lang="en-GB" sz="2800" dirty="0"/>
              <a:t>Social media providers, including Facebook, Microsoft, and Twitter, now ban threats, cyber-harassment, and non-consensual pornography.</a:t>
            </a:r>
            <a:endParaRPr lang="en-GB" sz="2800" dirty="0" smtClean="0"/>
          </a:p>
          <a:p>
            <a:r>
              <a:rPr lang="en-GB" sz="2800" dirty="0" smtClean="0"/>
              <a:t>Google has info under ‘webmaster’ help service on home page to ‘</a:t>
            </a:r>
            <a:r>
              <a:rPr lang="en-GB" sz="2800" dirty="0" err="1" smtClean="0"/>
              <a:t>uncache</a:t>
            </a:r>
            <a:r>
              <a:rPr lang="en-GB" sz="2800" dirty="0" smtClean="0"/>
              <a:t>’ stored material</a:t>
            </a:r>
          </a:p>
          <a:p>
            <a:r>
              <a:rPr lang="en-GB" sz="2800" b="1" dirty="0" smtClean="0"/>
              <a:t>Report to Police </a:t>
            </a:r>
            <a:r>
              <a:rPr lang="en-GB" sz="2800" dirty="0" smtClean="0"/>
              <a:t>if threatening and intimating</a:t>
            </a:r>
          </a:p>
          <a:p>
            <a:pPr marL="0" indent="0">
              <a:buNone/>
            </a:pPr>
            <a:r>
              <a:rPr lang="en-GB" sz="2800" dirty="0" smtClean="0">
                <a:hlinkClick r:id="rId2"/>
              </a:rPr>
              <a:t>www.askthe.police.uk/content/Q888.htm</a:t>
            </a:r>
            <a:endParaRPr lang="en-GB" sz="2800" dirty="0" smtClean="0"/>
          </a:p>
          <a:p>
            <a:pPr marL="0" indent="0">
              <a:buNone/>
            </a:pPr>
            <a:endParaRPr lang="en-GB" sz="2800" dirty="0" smtClean="0"/>
          </a:p>
          <a:p>
            <a:endParaRPr lang="en-GB" sz="2800" dirty="0" smtClean="0"/>
          </a:p>
          <a:p>
            <a:endParaRPr lang="en-GB" sz="2800" dirty="0"/>
          </a:p>
        </p:txBody>
      </p:sp>
    </p:spTree>
    <p:extLst>
      <p:ext uri="{BB962C8B-B14F-4D97-AF65-F5344CB8AC3E}">
        <p14:creationId xmlns:p14="http://schemas.microsoft.com/office/powerpoint/2010/main" val="1528315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88571"/>
          </a:xfrm>
        </p:spPr>
        <p:txBody>
          <a:bodyPr/>
          <a:lstStyle/>
          <a:p>
            <a:r>
              <a:rPr lang="en-GB" dirty="0" smtClean="0">
                <a:solidFill>
                  <a:schemeClr val="accent1">
                    <a:lumMod val="50000"/>
                  </a:schemeClr>
                </a:solidFill>
              </a:rPr>
              <a:t>NUJ advice to members</a:t>
            </a:r>
            <a:endParaRPr lang="en-GB" dirty="0">
              <a:solidFill>
                <a:schemeClr val="accent1">
                  <a:lumMod val="50000"/>
                </a:schemeClr>
              </a:solidFill>
            </a:endParaRPr>
          </a:p>
        </p:txBody>
      </p:sp>
      <p:sp>
        <p:nvSpPr>
          <p:cNvPr id="3" name="Content Placeholder 2"/>
          <p:cNvSpPr>
            <a:spLocks noGrp="1"/>
          </p:cNvSpPr>
          <p:nvPr>
            <p:ph idx="1"/>
          </p:nvPr>
        </p:nvSpPr>
        <p:spPr>
          <a:xfrm>
            <a:off x="677334" y="1593669"/>
            <a:ext cx="8596668" cy="4447693"/>
          </a:xfrm>
        </p:spPr>
        <p:txBody>
          <a:bodyPr/>
          <a:lstStyle/>
          <a:p>
            <a:r>
              <a:rPr lang="en-GB" sz="2800" dirty="0"/>
              <a:t>Contact NUJ for support or advice</a:t>
            </a:r>
          </a:p>
          <a:p>
            <a:r>
              <a:rPr lang="en-GB" sz="2800" dirty="0" smtClean="0"/>
              <a:t>Sharing the problem can relieve isolation; talking to others who have had similar experiences</a:t>
            </a:r>
          </a:p>
          <a:p>
            <a:r>
              <a:rPr lang="en-GB" sz="2800" dirty="0" smtClean="0"/>
              <a:t>Keep  evidence and do not stop reporting or insist your employer reports</a:t>
            </a:r>
          </a:p>
          <a:p>
            <a:r>
              <a:rPr lang="en-GB" sz="2800" dirty="0" smtClean="0"/>
              <a:t>Follow guidelines on internet safety; use ‘blocks’</a:t>
            </a:r>
          </a:p>
          <a:p>
            <a:r>
              <a:rPr lang="en-GB" sz="2800" dirty="0" smtClean="0"/>
              <a:t>What else can be done?</a:t>
            </a:r>
          </a:p>
          <a:p>
            <a:endParaRPr lang="en-GB" dirty="0" smtClean="0"/>
          </a:p>
          <a:p>
            <a:endParaRPr lang="en-GB" dirty="0"/>
          </a:p>
        </p:txBody>
      </p:sp>
    </p:spTree>
    <p:extLst>
      <p:ext uri="{BB962C8B-B14F-4D97-AF65-F5344CB8AC3E}">
        <p14:creationId xmlns:p14="http://schemas.microsoft.com/office/powerpoint/2010/main" val="37310464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167</TotalTime>
  <Words>612</Words>
  <Application>Microsoft Office PowerPoint</Application>
  <PresentationFormat>Widescreen</PresentationFormat>
  <Paragraphs>81</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Trebuchet MS</vt:lpstr>
      <vt:lpstr>Wingdings 3</vt:lpstr>
      <vt:lpstr>Facet</vt:lpstr>
      <vt:lpstr>‘How to stop the cyberbully’ workshop Mon 15th May London </vt:lpstr>
      <vt:lpstr>workshop aims…….</vt:lpstr>
      <vt:lpstr>Cyber bullying in context</vt:lpstr>
      <vt:lpstr>What is meant by cyberbullying and harassment? Give examples of issues</vt:lpstr>
      <vt:lpstr>(Cyber) Harassment definition</vt:lpstr>
      <vt:lpstr>The Law…….</vt:lpstr>
      <vt:lpstr>The Equality Act 2010: protected characteristics </vt:lpstr>
      <vt:lpstr>Protection from Harassment Act 1997 </vt:lpstr>
      <vt:lpstr>Communications Act 2003 (section 127)</vt:lpstr>
      <vt:lpstr>ACAS and the workplace </vt:lpstr>
      <vt:lpstr>Anti bullying polices</vt:lpstr>
      <vt:lpstr>Monitor  An employer can check emails and social networking sites if an employee reports instances of cyber bullying. But, an employer must tell the employees being watched, and they must determine correctly that their reasons are justified under the data protection laws </vt:lpstr>
      <vt:lpstr>Reporting of incidents</vt:lpstr>
      <vt:lpstr>NUJ advice to members</vt:lpstr>
    </vt:vector>
  </TitlesOfParts>
  <Company>Sussex Downs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bullying workshop Mon 15th May London </dc:title>
  <dc:creator>sdcuser</dc:creator>
  <cp:lastModifiedBy>sdcuser</cp:lastModifiedBy>
  <cp:revision>42</cp:revision>
  <dcterms:created xsi:type="dcterms:W3CDTF">2017-05-14T09:38:07Z</dcterms:created>
  <dcterms:modified xsi:type="dcterms:W3CDTF">2017-05-15T15:48:34Z</dcterms:modified>
</cp:coreProperties>
</file>